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738" r:id="rId6"/>
    <p:sldMasterId id="2147483892" r:id="rId7"/>
  </p:sldMasterIdLst>
  <p:notesMasterIdLst>
    <p:notesMasterId r:id="rId29"/>
  </p:notesMasterIdLst>
  <p:sldIdLst>
    <p:sldId id="256" r:id="rId8"/>
    <p:sldId id="2135245721" r:id="rId9"/>
    <p:sldId id="271" r:id="rId10"/>
    <p:sldId id="940" r:id="rId11"/>
    <p:sldId id="273" r:id="rId12"/>
    <p:sldId id="275" r:id="rId13"/>
    <p:sldId id="2135245736" r:id="rId14"/>
    <p:sldId id="2135245737" r:id="rId15"/>
    <p:sldId id="2135245738" r:id="rId16"/>
    <p:sldId id="2135245756" r:id="rId17"/>
    <p:sldId id="2135245734" r:id="rId18"/>
    <p:sldId id="2135245735" r:id="rId19"/>
    <p:sldId id="2135245744" r:id="rId20"/>
    <p:sldId id="2135245751" r:id="rId21"/>
    <p:sldId id="2135245747" r:id="rId22"/>
    <p:sldId id="2135245749" r:id="rId23"/>
    <p:sldId id="2135245748" r:id="rId24"/>
    <p:sldId id="2135245752" r:id="rId25"/>
    <p:sldId id="2135245754" r:id="rId26"/>
    <p:sldId id="2135245755" r:id="rId27"/>
    <p:sldId id="1747256471" r:id="rId2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FF5BF"/>
    <a:srgbClr val="0F2654"/>
    <a:srgbClr val="FFF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50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346A-FC79-4FB8-ABE3-97A588918E7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5FE9-C5FA-4803-8FA6-B6E853135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1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79CF4-2FB3-4C6E-B64F-D9B33F4847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92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79CF4-2FB3-4C6E-B64F-D9B33F4847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79CF4-2FB3-4C6E-B64F-D9B33F4847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B9A89B7C-A5B0-4653-B79B-9B4A46C94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24292" y="5811025"/>
            <a:ext cx="2051658" cy="577072"/>
          </a:xfrm>
        </p:spPr>
        <p:txBody>
          <a:bodyPr anchor="t">
            <a:noAutofit/>
          </a:bodyPr>
          <a:lstStyle>
            <a:lvl1pPr marL="0" indent="0" algn="r">
              <a:buNone/>
              <a:defRPr sz="1400">
                <a:solidFill>
                  <a:schemeClr val="bg2">
                    <a:alpha val="80000"/>
                  </a:schemeClr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 marL="1828800" indent="0"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C817F729-A923-4BD1-A693-B9589C7B47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1" y="5813767"/>
            <a:ext cx="6590924" cy="577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Должность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F1A83E-17D4-4749-89CA-778EAB7BA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1" y="2140714"/>
            <a:ext cx="6590924" cy="25130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FF8722-3078-4A8D-BCFD-2BB8A669ECCE}"/>
              </a:ext>
            </a:extLst>
          </p:cNvPr>
          <p:cNvSpPr/>
          <p:nvPr userDrawn="1"/>
        </p:nvSpPr>
        <p:spPr>
          <a:xfrm>
            <a:off x="809250" y="1988840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993C-5095-4E64-95DA-8AAE52A5A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442" y="643465"/>
            <a:ext cx="1728000" cy="33726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2876E56-7452-4296-ADBE-134E501AD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00" y="5355183"/>
            <a:ext cx="6591300" cy="374501"/>
          </a:xfrm>
        </p:spPr>
        <p:txBody>
          <a:bodyPr>
            <a:normAutofit/>
          </a:bodyPr>
          <a:lstStyle>
            <a:lvl1pPr>
              <a:buNone/>
              <a:defRPr lang="ru-RU" sz="1800" kern="1200" spc="0" baseline="0" dirty="0">
                <a:solidFill>
                  <a:schemeClr val="bg2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061400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1" y="1520788"/>
            <a:ext cx="7200000" cy="4392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10440000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12305F1-751A-4229-91DE-FDFD5C1FA1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0218" y="1520789"/>
            <a:ext cx="3156342" cy="43924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9800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8617B4-74B9-4D09-BF77-6E5E78ED3398}"/>
              </a:ext>
            </a:extLst>
          </p:cNvPr>
          <p:cNvSpPr/>
          <p:nvPr userDrawn="1"/>
        </p:nvSpPr>
        <p:spPr>
          <a:xfrm>
            <a:off x="-1" y="0"/>
            <a:ext cx="7896225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2992582"/>
            <a:ext cx="6913022" cy="29206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6913022" cy="2332469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6913022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1D80110-8F6F-4C07-A9B8-CAE3F15D18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6225" y="0"/>
            <a:ext cx="429577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62" y="549276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060E7AB-743F-4B07-879C-A68266567A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16155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8D52B44-4C51-422B-8BDE-B78AA7E7CA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326622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8A84FDC-1690-4CBE-805C-F98B2A9FA1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86062" y="1052737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1A7D7DC-8A16-4D51-AC1E-E42F8373BC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155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208FD0D-CE77-492A-89A7-07AEF2B66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26622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D3F668-E062-41F9-8D48-81DFCD769B21}"/>
              </a:ext>
            </a:extLst>
          </p:cNvPr>
          <p:cNvSpPr/>
          <p:nvPr userDrawn="1"/>
        </p:nvSpPr>
        <p:spPr>
          <a:xfrm>
            <a:off x="4296569" y="425869"/>
            <a:ext cx="1439862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C34AD8-FD8E-453C-B6E3-A76876ADA3A7}"/>
              </a:ext>
            </a:extLst>
          </p:cNvPr>
          <p:cNvSpPr/>
          <p:nvPr userDrawn="1"/>
        </p:nvSpPr>
        <p:spPr>
          <a:xfrm>
            <a:off x="6815926" y="425869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B8CCA2-0937-4FDB-BE50-4288AB29C7B5}"/>
              </a:ext>
            </a:extLst>
          </p:cNvPr>
          <p:cNvSpPr/>
          <p:nvPr userDrawn="1"/>
        </p:nvSpPr>
        <p:spPr>
          <a:xfrm>
            <a:off x="9336088" y="425869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4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269" y="549275"/>
            <a:ext cx="7208993" cy="57594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616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62" y="549276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060E7AB-743F-4B07-879C-A68266567A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16155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8D52B44-4C51-422B-8BDE-B78AA7E7CA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326622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8A84FDC-1690-4CBE-805C-F98B2A9FA1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86062" y="1052737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1A7D7DC-8A16-4D51-AC1E-E42F8373BC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155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208FD0D-CE77-492A-89A7-07AEF2B66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26622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D3F668-E062-41F9-8D48-81DFCD769B21}"/>
              </a:ext>
            </a:extLst>
          </p:cNvPr>
          <p:cNvSpPr/>
          <p:nvPr userDrawn="1"/>
        </p:nvSpPr>
        <p:spPr>
          <a:xfrm>
            <a:off x="4296569" y="425869"/>
            <a:ext cx="1439862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C34AD8-FD8E-453C-B6E3-A76876ADA3A7}"/>
              </a:ext>
            </a:extLst>
          </p:cNvPr>
          <p:cNvSpPr/>
          <p:nvPr userDrawn="1"/>
        </p:nvSpPr>
        <p:spPr>
          <a:xfrm>
            <a:off x="6815926" y="425869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B8CCA2-0937-4FDB-BE50-4288AB29C7B5}"/>
              </a:ext>
            </a:extLst>
          </p:cNvPr>
          <p:cNvSpPr/>
          <p:nvPr userDrawn="1"/>
        </p:nvSpPr>
        <p:spPr>
          <a:xfrm>
            <a:off x="9336088" y="425869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67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1370F455-08E5-4D30-8C0D-6AA989FB87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76638" y="0"/>
            <a:ext cx="861536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9702C421-CD46-4DE6-AD51-A409D4A4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070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C4134E36-7B0E-4F45-B39C-DFD719BB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FBB40C2-782F-46B0-B8BF-70981D6E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269" y="549275"/>
            <a:ext cx="7208993" cy="57594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779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EA220FD0-4436-48C7-956C-09ACB31C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1" y="1520789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18586DA-4B40-448E-B1C1-E6A16E04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6"/>
            <a:ext cx="6480175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573C8-4C12-4DCA-92CD-CDA5A7AAA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6225" y="0"/>
            <a:ext cx="429577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C1BD9EA-4F73-44E5-858F-C87EE68743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43499" y="1530024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5CA9A47-8A9C-4C48-AC72-45DB50976B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680" y="4166976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FFB8918-EF61-4EB5-97A0-D810A58DD42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41438" y="4176211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60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EA220FD0-4436-48C7-956C-09ACB31C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0" y="1520789"/>
            <a:ext cx="6477759" cy="49774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18586DA-4B40-448E-B1C1-E6A16E04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6"/>
            <a:ext cx="6480175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573C8-4C12-4DCA-92CD-CDA5A7AAA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6225" y="0"/>
            <a:ext cx="429577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EA220FD0-4436-48C7-956C-09ACB31C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1" y="4280620"/>
            <a:ext cx="2878898" cy="20155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18586DA-4B40-448E-B1C1-E6A16E04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573017"/>
            <a:ext cx="2879972" cy="57670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573C8-4C12-4DCA-92CD-CDA5A7AAA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775" y="0"/>
            <a:ext cx="789622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6B780B-F599-404E-945A-AB6156462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250" y="645467"/>
            <a:ext cx="1728000" cy="53810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F1A83E-17D4-4749-89CA-778EAB7BA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1" y="2140714"/>
            <a:ext cx="6590924" cy="25130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FF8722-3078-4A8D-BCFD-2BB8A669ECCE}"/>
              </a:ext>
            </a:extLst>
          </p:cNvPr>
          <p:cNvSpPr/>
          <p:nvPr userDrawn="1"/>
        </p:nvSpPr>
        <p:spPr>
          <a:xfrm>
            <a:off x="809250" y="1988840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28A4CAEA-BE58-4B1C-B0EF-F7BC6BBCB4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1" y="5813767"/>
            <a:ext cx="6590924" cy="577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06D1E42-6313-4FCC-AEDD-3353539E54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00" y="5355183"/>
            <a:ext cx="6591300" cy="374501"/>
          </a:xfrm>
        </p:spPr>
        <p:txBody>
          <a:bodyPr>
            <a:normAutofit/>
          </a:bodyPr>
          <a:lstStyle>
            <a:lvl1pPr>
              <a:buNone/>
              <a:defRPr lang="ru-RU" sz="1800" kern="1200" spc="0" baseline="0" dirty="0">
                <a:solidFill>
                  <a:schemeClr val="bg2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/>
              <a:t>Имя Фамилия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43572DC5-0836-498F-86E3-A2A78CE89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24292" y="5811025"/>
            <a:ext cx="2051658" cy="577072"/>
          </a:xfrm>
        </p:spPr>
        <p:txBody>
          <a:bodyPr anchor="t">
            <a:noAutofit/>
          </a:bodyPr>
          <a:lstStyle>
            <a:lvl1pPr marL="0" indent="0" algn="r">
              <a:buNone/>
              <a:defRPr sz="1400">
                <a:solidFill>
                  <a:schemeClr val="bg2">
                    <a:alpha val="80000"/>
                  </a:schemeClr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 marL="1828800" indent="0"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4565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7B899D89-9837-458C-B8EE-D21622A6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5037896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59D6B21-D3E4-4DB1-B3BD-8ABBBE0A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38818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4F552D8-691C-4F5A-93F3-E78A41DEB6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519280"/>
            <a:ext cx="5038143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3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3429000"/>
            <a:ext cx="2878896" cy="24119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DFEF4E4-58C6-488E-9DC5-2D4FBFBB3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337" y="2002745"/>
            <a:ext cx="108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787CBA8-9E1F-4B90-9B65-00E68D064A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5674" y="3429000"/>
            <a:ext cx="2878896" cy="24119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32F1C930-FC70-4C02-93BA-5F43C5D1F8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3686" y="2002745"/>
            <a:ext cx="108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64959FB-A7C2-48AE-91CC-2361DA8D01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08592" y="3429000"/>
            <a:ext cx="2878896" cy="24119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ACDEDBB3-71DC-4203-A09B-ADD41FE2A7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39200" y="2002745"/>
            <a:ext cx="108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id="{464E531B-B54F-49C6-8CB1-E9F4805E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6089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9B271DE-BEDE-4D5C-A267-8D0C9BABF6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782974" y="1628800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15">
            <a:extLst>
              <a:ext uri="{FF2B5EF4-FFF2-40B4-BE49-F238E27FC236}">
                <a16:creationId xmlns:a16="http://schemas.microsoft.com/office/drawing/2014/main" id="{4C13CE1E-855F-48BB-BB51-A509A73B5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3263" y="162883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60BE2E94-A026-4901-B708-76620B0361F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542563" y="1628800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E5B7977C-E0EB-414C-A09C-FC92185039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62852" y="162883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79401538-4BFD-4234-9E9B-0EFAA0B6FB1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782974" y="4134452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572F15A1-D0E8-4435-B7E3-A9B1686940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263" y="413448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546BFE1-815D-4BC6-87B8-D375FDE84DE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42563" y="4134452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id="{E09201CC-1272-4D39-A157-AF88A4248C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62852" y="413448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24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5CBE446-B58F-43C6-9CE6-184957304C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38959" y="162880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A460B7DA-EDC8-4C80-A02B-FDC351E90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3263" y="162883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8BD8F6B-915A-46F6-89BB-DC6B23B8EEE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631504" y="3312592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15">
            <a:extLst>
              <a:ext uri="{FF2B5EF4-FFF2-40B4-BE49-F238E27FC236}">
                <a16:creationId xmlns:a16="http://schemas.microsoft.com/office/drawing/2014/main" id="{54143E6B-98C6-450A-919E-F4B4913FFE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808" y="331262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31998D45-BEB5-46E7-B47F-BC35BFB01A5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631504" y="500478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AD7C99BB-448E-44B8-BDA6-6D7F36BC87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5808" y="500481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8C7F6058-6E46-428E-A246-D582CC75922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363595" y="163734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A8AED962-A558-44A0-ADD7-2DD6597AB1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56160" y="163737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345183D-3A8A-416E-A93D-C9EC871995C9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356140" y="3321132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id="{DA5A5E00-7924-42AD-B076-22CDF1093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48705" y="332116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49E62CE5-D432-4F8C-B823-903BE4F55E0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7356140" y="501332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Рисунок 15">
            <a:extLst>
              <a:ext uri="{FF2B5EF4-FFF2-40B4-BE49-F238E27FC236}">
                <a16:creationId xmlns:a16="http://schemas.microsoft.com/office/drawing/2014/main" id="{731DDC1B-E062-4044-98EA-F5D7146B3A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48705" y="501335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59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65021710-D730-4047-92F6-F4B20CF17D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934" y="728700"/>
            <a:ext cx="8653154" cy="43042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4000">
                <a:solidFill>
                  <a:schemeClr val="bg2"/>
                </a:solidFill>
              </a:defRPr>
            </a:lvl1pPr>
            <a:lvl2pPr marL="7200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Крупный текст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9BBCEE-F92F-4B92-9C8E-C5C618D9AE86}"/>
              </a:ext>
            </a:extLst>
          </p:cNvPr>
          <p:cNvSpPr/>
          <p:nvPr userDrawn="1"/>
        </p:nvSpPr>
        <p:spPr>
          <a:xfrm>
            <a:off x="790674" y="54803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10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65021710-D730-4047-92F6-F4B20CF17D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934" y="728700"/>
            <a:ext cx="8653154" cy="43042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4000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Крупный текст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9BBCEE-F92F-4B92-9C8E-C5C618D9AE86}"/>
              </a:ext>
            </a:extLst>
          </p:cNvPr>
          <p:cNvSpPr/>
          <p:nvPr userDrawn="1"/>
        </p:nvSpPr>
        <p:spPr>
          <a:xfrm>
            <a:off x="790674" y="54803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6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76158-630F-402B-9983-E5AD7796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461" y="4302228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E74BD-6B92-43D2-BC24-D72D1FD497D5}"/>
              </a:ext>
            </a:extLst>
          </p:cNvPr>
          <p:cNvSpPr/>
          <p:nvPr userDrawn="1"/>
        </p:nvSpPr>
        <p:spPr>
          <a:xfrm>
            <a:off x="804241" y="4086208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69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76158-630F-402B-9983-E5AD7796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461" y="4293745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E74BD-6B92-43D2-BC24-D72D1FD497D5}"/>
              </a:ext>
            </a:extLst>
          </p:cNvPr>
          <p:cNvSpPr/>
          <p:nvPr userDrawn="1"/>
        </p:nvSpPr>
        <p:spPr>
          <a:xfrm>
            <a:off x="804241" y="407772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7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ной, большой, сидит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9E729BAF-86CD-4C6C-8A42-92279648E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4" r="19335"/>
          <a:stretch/>
        </p:blipFill>
        <p:spPr>
          <a:xfrm>
            <a:off x="11734113" y="0"/>
            <a:ext cx="46298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B9E00F-4857-4C4B-A62A-2E4425FFB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88" y="4293745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369C83-3F76-449D-A842-200490991FF5}"/>
              </a:ext>
            </a:extLst>
          </p:cNvPr>
          <p:cNvSpPr/>
          <p:nvPr userDrawn="1"/>
        </p:nvSpPr>
        <p:spPr>
          <a:xfrm>
            <a:off x="800068" y="407772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36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ной, большой, сидит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9E729BAF-86CD-4C6C-8A42-92279648E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4" r="19335"/>
          <a:stretch/>
        </p:blipFill>
        <p:spPr>
          <a:xfrm>
            <a:off x="11734113" y="0"/>
            <a:ext cx="46298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B9E00F-4857-4C4B-A62A-2E4425FFB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88" y="4293745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369C83-3F76-449D-A842-200490991FF5}"/>
              </a:ext>
            </a:extLst>
          </p:cNvPr>
          <p:cNvSpPr/>
          <p:nvPr userDrawn="1"/>
        </p:nvSpPr>
        <p:spPr>
          <a:xfrm>
            <a:off x="800068" y="407772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7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4F7438-0E2A-44B2-9A92-DC7307BC4C6A}"/>
              </a:ext>
            </a:extLst>
          </p:cNvPr>
          <p:cNvSpPr/>
          <p:nvPr userDrawn="1"/>
        </p:nvSpPr>
        <p:spPr>
          <a:xfrm>
            <a:off x="0" y="-1507"/>
            <a:ext cx="9012324" cy="6859507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B11B23D-DEA0-4088-957C-DCA12A42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1" y="2140714"/>
            <a:ext cx="6590924" cy="25130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CE2681E-72E0-426D-8765-CD8A01380289}"/>
              </a:ext>
            </a:extLst>
          </p:cNvPr>
          <p:cNvSpPr/>
          <p:nvPr userDrawn="1"/>
        </p:nvSpPr>
        <p:spPr>
          <a:xfrm>
            <a:off x="809250" y="1988840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4D83C-CF2D-4978-8B56-B5243D191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9442" y="643465"/>
            <a:ext cx="1728000" cy="337263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4776653-CC95-46F5-A4A7-5BBBDD73A0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1" y="5813767"/>
            <a:ext cx="6590924" cy="577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Должность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EE41FA0F-9388-49B9-AEDA-ACEC397A9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00" y="5355183"/>
            <a:ext cx="6591300" cy="374501"/>
          </a:xfrm>
        </p:spPr>
        <p:txBody>
          <a:bodyPr>
            <a:normAutofit/>
          </a:bodyPr>
          <a:lstStyle>
            <a:lvl1pPr>
              <a:buNone/>
              <a:defRPr lang="ru-RU" sz="1800" kern="1200" spc="0" baseline="0" dirty="0">
                <a:solidFill>
                  <a:schemeClr val="bg2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21335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8584803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8584803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828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218" y="1520789"/>
            <a:ext cx="3156342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38818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1D1B185-DDED-4417-8BAF-7337022185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7742" y="1520789"/>
            <a:ext cx="7198483" cy="43924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3A6B66D-FF5D-457D-9381-6EE2BC3853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95324" y="5995748"/>
            <a:ext cx="7198483" cy="31299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0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233156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10440000" cy="4392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10440000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199003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1" y="1520788"/>
            <a:ext cx="7200000" cy="4392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10440000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12305F1-751A-4229-91DE-FDFD5C1FA1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0218" y="1520789"/>
            <a:ext cx="3156342" cy="43924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0283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8617B4-74B9-4D09-BF77-6E5E78ED3398}"/>
              </a:ext>
            </a:extLst>
          </p:cNvPr>
          <p:cNvSpPr/>
          <p:nvPr userDrawn="1"/>
        </p:nvSpPr>
        <p:spPr>
          <a:xfrm>
            <a:off x="-1" y="0"/>
            <a:ext cx="7896225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2992582"/>
            <a:ext cx="6913022" cy="29206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6913022" cy="2332469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6913022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31D80110-8F6F-4C07-A9B8-CAE3F15D18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6225" y="0"/>
            <a:ext cx="429577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26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62" y="549276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060E7AB-743F-4B07-879C-A68266567A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16155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8D52B44-4C51-422B-8BDE-B78AA7E7CA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326622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8A84FDC-1690-4CBE-805C-F98B2A9FA1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86062" y="1052737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1A7D7DC-8A16-4D51-AC1E-E42F8373BC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155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208FD0D-CE77-492A-89A7-07AEF2B66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26622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D3F668-E062-41F9-8D48-81DFCD769B21}"/>
              </a:ext>
            </a:extLst>
          </p:cNvPr>
          <p:cNvSpPr/>
          <p:nvPr userDrawn="1"/>
        </p:nvSpPr>
        <p:spPr>
          <a:xfrm>
            <a:off x="4296569" y="425869"/>
            <a:ext cx="1439862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C34AD8-FD8E-453C-B6E3-A76876ADA3A7}"/>
              </a:ext>
            </a:extLst>
          </p:cNvPr>
          <p:cNvSpPr/>
          <p:nvPr userDrawn="1"/>
        </p:nvSpPr>
        <p:spPr>
          <a:xfrm>
            <a:off x="6815926" y="425869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B8CCA2-0937-4FDB-BE50-4288AB29C7B5}"/>
              </a:ext>
            </a:extLst>
          </p:cNvPr>
          <p:cNvSpPr/>
          <p:nvPr userDrawn="1"/>
        </p:nvSpPr>
        <p:spPr>
          <a:xfrm>
            <a:off x="9336088" y="425869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33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269" y="549275"/>
            <a:ext cx="7208993" cy="57594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136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62" y="549276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060E7AB-743F-4B07-879C-A68266567A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16155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8D52B44-4C51-422B-8BDE-B78AA7E7CA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326622" y="549275"/>
            <a:ext cx="2160588" cy="4314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8A84FDC-1690-4CBE-805C-F98B2A9FA1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86062" y="1052737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1A7D7DC-8A16-4D51-AC1E-E42F8373BC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16155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208FD0D-CE77-492A-89A7-07AEF2B66BB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26622" y="1052736"/>
            <a:ext cx="2160588" cy="453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D3F668-E062-41F9-8D48-81DFCD769B21}"/>
              </a:ext>
            </a:extLst>
          </p:cNvPr>
          <p:cNvSpPr/>
          <p:nvPr userDrawn="1"/>
        </p:nvSpPr>
        <p:spPr>
          <a:xfrm>
            <a:off x="4296569" y="425869"/>
            <a:ext cx="1439862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C34AD8-FD8E-453C-B6E3-A76876ADA3A7}"/>
              </a:ext>
            </a:extLst>
          </p:cNvPr>
          <p:cNvSpPr/>
          <p:nvPr userDrawn="1"/>
        </p:nvSpPr>
        <p:spPr>
          <a:xfrm>
            <a:off x="6815926" y="425869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B8CCA2-0937-4FDB-BE50-4288AB29C7B5}"/>
              </a:ext>
            </a:extLst>
          </p:cNvPr>
          <p:cNvSpPr/>
          <p:nvPr userDrawn="1"/>
        </p:nvSpPr>
        <p:spPr>
          <a:xfrm>
            <a:off x="9336088" y="425869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6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1370F455-08E5-4D30-8C0D-6AA989FB87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76638" y="0"/>
            <a:ext cx="861536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9702C421-CD46-4DE6-AD51-A409D4A4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9347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B640A-E63E-458C-BED4-3BF937AD69EF}"/>
              </a:ext>
            </a:extLst>
          </p:cNvPr>
          <p:cNvSpPr/>
          <p:nvPr userDrawn="1"/>
        </p:nvSpPr>
        <p:spPr>
          <a:xfrm>
            <a:off x="0" y="0"/>
            <a:ext cx="35766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C4134E36-7B0E-4F45-B39C-DFD719BB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90" y="549274"/>
            <a:ext cx="2520000" cy="2051633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FBB40C2-782F-46B0-B8BF-70981D6E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269" y="549275"/>
            <a:ext cx="7208993" cy="57594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9403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09CE1-7D26-496D-BD90-82FB414B6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99909"/>
            <a:ext cx="6590924" cy="2513067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B8C9EC-213E-441A-9F22-D162DD830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1472"/>
          <a:stretch/>
        </p:blipFill>
        <p:spPr>
          <a:xfrm>
            <a:off x="6100086" y="3212976"/>
            <a:ext cx="6091914" cy="25130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1CAE43-7547-4700-9E71-F52B8D82F1D6}"/>
              </a:ext>
            </a:extLst>
          </p:cNvPr>
          <p:cNvSpPr/>
          <p:nvPr userDrawn="1"/>
        </p:nvSpPr>
        <p:spPr>
          <a:xfrm>
            <a:off x="806074" y="548035"/>
            <a:ext cx="1439862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8C2D0-D625-44C8-A543-D70118453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50888" y="6093320"/>
            <a:ext cx="1112400" cy="217113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1D7E91A-1178-4AA2-BF8D-1607FCEEF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1" y="5813767"/>
            <a:ext cx="5397499" cy="577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A5744B41-2E44-4959-80AE-3DC8574BD6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00" y="5355183"/>
            <a:ext cx="5397807" cy="374501"/>
          </a:xfrm>
        </p:spPr>
        <p:txBody>
          <a:bodyPr>
            <a:normAutofit/>
          </a:bodyPr>
          <a:lstStyle>
            <a:lvl1pPr>
              <a:buNone/>
              <a:defRPr lang="ru-RU" sz="1800" kern="1200" spc="0" baseline="0" dirty="0">
                <a:solidFill>
                  <a:schemeClr val="bg2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333910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EA220FD0-4436-48C7-956C-09ACB31C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1" y="1520789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18586DA-4B40-448E-B1C1-E6A16E04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6"/>
            <a:ext cx="6480175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573C8-4C12-4DCA-92CD-CDA5A7AAA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6225" y="0"/>
            <a:ext cx="429577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C1BD9EA-4F73-44E5-858F-C87EE68743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43499" y="1530024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5CA9A47-8A9C-4C48-AC72-45DB50976B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680" y="4166976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FFB8918-EF61-4EB5-97A0-D810A58DD42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41438" y="4176211"/>
            <a:ext cx="3132000" cy="232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7101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EA220FD0-4436-48C7-956C-09ACB31C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0" y="1520789"/>
            <a:ext cx="6477759" cy="49774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18586DA-4B40-448E-B1C1-E6A16E04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6"/>
            <a:ext cx="6480175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573C8-4C12-4DCA-92CD-CDA5A7AAA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6225" y="0"/>
            <a:ext cx="429577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69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EA220FD0-4436-48C7-956C-09ACB31C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1" y="4280620"/>
            <a:ext cx="2878898" cy="20155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E18586DA-4B40-448E-B1C1-E6A16E04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573017"/>
            <a:ext cx="2879972" cy="57670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573C8-4C12-4DCA-92CD-CDA5A7AAA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775" y="0"/>
            <a:ext cx="7896225" cy="68672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1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7B899D89-9837-458C-B8EE-D21622A6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5037896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59D6B21-D3E4-4DB1-B3BD-8ABBBE0A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38818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4F552D8-691C-4F5A-93F3-E78A41DEB6D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519280"/>
            <a:ext cx="5038143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042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3429000"/>
            <a:ext cx="2878896" cy="24119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DFEF4E4-58C6-488E-9DC5-2D4FBFBB3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337" y="2002745"/>
            <a:ext cx="108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787CBA8-9E1F-4B90-9B65-00E68D064A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5674" y="3429000"/>
            <a:ext cx="2878896" cy="24119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32F1C930-FC70-4C02-93BA-5F43C5D1F8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3686" y="2002745"/>
            <a:ext cx="108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64959FB-A7C2-48AE-91CC-2361DA8D01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08592" y="3429000"/>
            <a:ext cx="2878896" cy="24119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ACDEDBB3-71DC-4203-A09B-ADD41FE2A7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39200" y="2002745"/>
            <a:ext cx="10800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id="{464E531B-B54F-49C6-8CB1-E9F4805E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30191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9B271DE-BEDE-4D5C-A267-8D0C9BABF6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782974" y="1628800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15">
            <a:extLst>
              <a:ext uri="{FF2B5EF4-FFF2-40B4-BE49-F238E27FC236}">
                <a16:creationId xmlns:a16="http://schemas.microsoft.com/office/drawing/2014/main" id="{4C13CE1E-855F-48BB-BB51-A509A73B5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3263" y="162883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60BE2E94-A026-4901-B708-76620B0361F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542563" y="1628800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E5B7977C-E0EB-414C-A09C-FC92185039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62852" y="162883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79401538-4BFD-4234-9E9B-0EFAA0B6FB1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782974" y="4134452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572F15A1-D0E8-4435-B7E3-A9B1686940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3263" y="413448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546BFE1-815D-4BC6-87B8-D375FDE84DE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42563" y="4134452"/>
            <a:ext cx="3600000" cy="18002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id="{E09201CC-1272-4D39-A157-AF88A4248C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62852" y="413448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97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5CBE446-B58F-43C6-9CE6-184957304CE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38959" y="162880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A460B7DA-EDC8-4C80-A02B-FDC351E90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3263" y="162883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8BD8F6B-915A-46F6-89BB-DC6B23B8EEE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631504" y="3312592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15">
            <a:extLst>
              <a:ext uri="{FF2B5EF4-FFF2-40B4-BE49-F238E27FC236}">
                <a16:creationId xmlns:a16="http://schemas.microsoft.com/office/drawing/2014/main" id="{54143E6B-98C6-450A-919E-F4B4913FFE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808" y="331262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31998D45-BEB5-46E7-B47F-BC35BFB01A5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631504" y="500478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:a16="http://schemas.microsoft.com/office/drawing/2014/main" id="{AD7C99BB-448E-44B8-BDA6-6D7F36BC87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5808" y="500481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8C7F6058-6E46-428E-A246-D582CC75922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363595" y="163734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A8AED962-A558-44A0-ADD7-2DD6597AB10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56160" y="163737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345183D-3A8A-416E-A93D-C9EC871995C9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356140" y="3321132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id="{DA5A5E00-7924-42AD-B076-22CDF1093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48705" y="3321169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49E62CE5-D432-4F8C-B823-903BE4F55E00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7356140" y="5013320"/>
            <a:ext cx="3600000" cy="1296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Рисунок 15">
            <a:extLst>
              <a:ext uri="{FF2B5EF4-FFF2-40B4-BE49-F238E27FC236}">
                <a16:creationId xmlns:a16="http://schemas.microsoft.com/office/drawing/2014/main" id="{731DDC1B-E062-4044-98EA-F5D7146B3A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48705" y="5013357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97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65021710-D730-4047-92F6-F4B20CF17D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934" y="728700"/>
            <a:ext cx="8653154" cy="43042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4000">
                <a:solidFill>
                  <a:schemeClr val="bg2"/>
                </a:solidFill>
              </a:defRPr>
            </a:lvl1pPr>
            <a:lvl2pPr marL="7200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Крупный текст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9BBCEE-F92F-4B92-9C8E-C5C618D9AE86}"/>
              </a:ext>
            </a:extLst>
          </p:cNvPr>
          <p:cNvSpPr/>
          <p:nvPr userDrawn="1"/>
        </p:nvSpPr>
        <p:spPr>
          <a:xfrm>
            <a:off x="790674" y="54803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0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65021710-D730-4047-92F6-F4B20CF17D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934" y="728700"/>
            <a:ext cx="8653154" cy="43042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4000">
                <a:solidFill>
                  <a:schemeClr val="accent1"/>
                </a:solidFill>
              </a:defRPr>
            </a:lvl1pPr>
            <a:lvl2pPr marL="7200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Крупный текст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9BBCEE-F92F-4B92-9C8E-C5C618D9AE86}"/>
              </a:ext>
            </a:extLst>
          </p:cNvPr>
          <p:cNvSpPr/>
          <p:nvPr userDrawn="1"/>
        </p:nvSpPr>
        <p:spPr>
          <a:xfrm>
            <a:off x="790674" y="54803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57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76158-630F-402B-9983-E5AD7796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461" y="4302228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E74BD-6B92-43D2-BC24-D72D1FD497D5}"/>
              </a:ext>
            </a:extLst>
          </p:cNvPr>
          <p:cNvSpPr/>
          <p:nvPr userDrawn="1"/>
        </p:nvSpPr>
        <p:spPr>
          <a:xfrm>
            <a:off x="804241" y="4086208"/>
            <a:ext cx="143986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2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61CCFF-C88D-420B-8A91-ED774B722B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407" y="4437112"/>
            <a:ext cx="7020193" cy="180054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Контактная информация</a:t>
            </a: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E5EB88BC-A2BE-4060-BE7A-95F3F14B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07" y="3609020"/>
            <a:ext cx="10440000" cy="53946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7D251-71BB-447B-8D4C-F2EF79BFDE79}"/>
              </a:ext>
            </a:extLst>
          </p:cNvPr>
          <p:cNvSpPr/>
          <p:nvPr userDrawn="1"/>
        </p:nvSpPr>
        <p:spPr>
          <a:xfrm>
            <a:off x="774023" y="3392996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A15870-45FA-4DEC-B532-350A24A27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442" y="643465"/>
            <a:ext cx="1728000" cy="3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4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76158-630F-402B-9983-E5AD7796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461" y="4293745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5E74BD-6B92-43D2-BC24-D72D1FD497D5}"/>
              </a:ext>
            </a:extLst>
          </p:cNvPr>
          <p:cNvSpPr/>
          <p:nvPr userDrawn="1"/>
        </p:nvSpPr>
        <p:spPr>
          <a:xfrm>
            <a:off x="804241" y="407772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76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ной, большой, сидит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9E729BAF-86CD-4C6C-8A42-92279648E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4" r="19335"/>
          <a:stretch/>
        </p:blipFill>
        <p:spPr>
          <a:xfrm>
            <a:off x="11734113" y="0"/>
            <a:ext cx="46298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B9E00F-4857-4C4B-A62A-2E4425FFB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88" y="4293745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369C83-3F76-449D-A842-200490991FF5}"/>
              </a:ext>
            </a:extLst>
          </p:cNvPr>
          <p:cNvSpPr/>
          <p:nvPr userDrawn="1"/>
        </p:nvSpPr>
        <p:spPr>
          <a:xfrm>
            <a:off x="800068" y="407772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49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ной, большой, сидит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9E729BAF-86CD-4C6C-8A42-92279648E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4" r="19335"/>
          <a:stretch/>
        </p:blipFill>
        <p:spPr>
          <a:xfrm>
            <a:off x="11734113" y="0"/>
            <a:ext cx="46298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B9E00F-4857-4C4B-A62A-2E4425FFB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88" y="4293745"/>
            <a:ext cx="7704348" cy="2043096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369C83-3F76-449D-A842-200490991FF5}"/>
              </a:ext>
            </a:extLst>
          </p:cNvPr>
          <p:cNvSpPr/>
          <p:nvPr userDrawn="1"/>
        </p:nvSpPr>
        <p:spPr>
          <a:xfrm>
            <a:off x="800068" y="4077725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25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поверх рисунка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/>
              <a:t>Рисунок</a:t>
            </a:r>
          </a:p>
        </p:txBody>
      </p:sp>
    </p:spTree>
    <p:extLst>
      <p:ext uri="{BB962C8B-B14F-4D97-AF65-F5344CB8AC3E}">
        <p14:creationId xmlns:p14="http://schemas.microsoft.com/office/powerpoint/2010/main" val="559442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70593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58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14051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81644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1984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238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E5EB88BC-A2BE-4060-BE7A-95F3F14B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07" y="3609020"/>
            <a:ext cx="10440000" cy="539464"/>
          </a:xfrm>
        </p:spPr>
        <p:txBody>
          <a:bodyPr>
            <a:noAutofit/>
          </a:bodyPr>
          <a:lstStyle>
            <a:lvl1pPr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7D251-71BB-447B-8D4C-F2EF79BFDE79}"/>
              </a:ext>
            </a:extLst>
          </p:cNvPr>
          <p:cNvSpPr/>
          <p:nvPr userDrawn="1"/>
        </p:nvSpPr>
        <p:spPr>
          <a:xfrm>
            <a:off x="774023" y="3392996"/>
            <a:ext cx="1439862" cy="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B89933-94F3-4224-B531-7AC083733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250" y="645467"/>
            <a:ext cx="1728000" cy="538105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B331E04-ECB2-4DB4-AF52-39246CA2F2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407" y="4437112"/>
            <a:ext cx="7020193" cy="180054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671423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58843"/>
      </p:ext>
    </p:extLst>
  </p:cSld>
  <p:clrMapOvr>
    <a:masterClrMapping/>
  </p:clrMapOvr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67689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5379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21534"/>
      </p:ext>
    </p:extLst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185209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69499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292701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17967"/>
      </p:ext>
    </p:extLst>
  </p:cSld>
  <p:clrMapOvr>
    <a:masterClrMapping/>
  </p:clrMapOvr>
  <p:hf sldNum="0"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4233"/>
      </p:ext>
    </p:extLst>
  </p:cSld>
  <p:clrMapOvr>
    <a:masterClrMapping/>
  </p:clrMapOvr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4530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8584803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8584803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126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Титульник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 userDrawn="1"/>
        </p:nvPicPr>
        <p:blipFill>
          <a:blip>
            <a:lum bright="100000"/>
          </a:blip>
          <a:stretch/>
        </p:blipFill>
        <p:spPr bwMode="auto">
          <a:xfrm>
            <a:off x="358606" y="6301519"/>
            <a:ext cx="749669" cy="23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EBF36-DBD9-9A13-018D-2CCA6B6F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606" y="1989000"/>
            <a:ext cx="5884304" cy="1459565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>
              <a:defRPr sz="4800" b="1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</a:lstStyle>
          <a:p>
            <a:pPr>
              <a:defRPr/>
            </a:pPr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1488BEE-5F0B-7CF7-CD6C-D587CE56A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000" y="3567446"/>
            <a:ext cx="5400000" cy="720000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6A745A9-C189-F95B-FBAC-92B927CE7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36000" y="4647446"/>
            <a:ext cx="5400000" cy="72000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3F1326-C9F8-06EC-4659-2F5903DD2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auto">
          <a:xfrm>
            <a:off x="358606" y="317167"/>
            <a:ext cx="1800000" cy="4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7_Титульник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 userDrawn="1"/>
        </p:nvPicPr>
        <p:blipFill>
          <a:blip>
            <a:lum bright="100000"/>
          </a:blip>
          <a:stretch/>
        </p:blipFill>
        <p:spPr bwMode="auto">
          <a:xfrm>
            <a:off x="358606" y="6301519"/>
            <a:ext cx="749669" cy="23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EBF36-DBD9-9A13-018D-2CCA6B6F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606" y="549000"/>
            <a:ext cx="5884304" cy="1459565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>
              <a:defRPr sz="4800" b="1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</a:lstStyle>
          <a:p>
            <a:pPr>
              <a:defRPr/>
            </a:pPr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1488BEE-5F0B-7CF7-CD6C-D587CE56A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000" y="2127446"/>
            <a:ext cx="5400000" cy="720000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6A745A9-C189-F95B-FBAC-92B927CE7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36000" y="3207446"/>
            <a:ext cx="5400000" cy="72000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97272-E57B-FB31-F045-AFA0E5B8A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000" y="6299999"/>
            <a:ext cx="1800000" cy="2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10440000" cy="4392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10440000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698301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8584803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8584803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03613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66E21-45BB-4D2F-A24F-9A389F120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072" y="1930400"/>
            <a:ext cx="7043220" cy="3084945"/>
          </a:xfrm>
        </p:spPr>
        <p:txBody>
          <a:bodyPr anchor="t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FADA698-2AF1-4C62-8E40-A571EC46C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064" y="5351488"/>
            <a:ext cx="6756400" cy="260351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ФИО спикера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A94D9ED-F3BC-4E22-89E5-1E2D83B32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064" y="5578235"/>
            <a:ext cx="6756400" cy="278121"/>
          </a:xfrm>
        </p:spPr>
        <p:txBody>
          <a:bodyPr>
            <a:noAutofit/>
          </a:bodyPr>
          <a:lstStyle>
            <a:lvl1pPr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AAF338-8112-1CF5-8159-709DFFCE3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132" y="506759"/>
            <a:ext cx="1312651" cy="407725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DF5CDF5F-BAB6-0DBB-8D6E-77F6D861E8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6000893"/>
            <a:ext cx="8310563" cy="21113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Дата выступления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300EB-2532-2766-F2E4-CB03A4D91DCA}"/>
              </a:ext>
            </a:extLst>
          </p:cNvPr>
          <p:cNvSpPr txBox="1"/>
          <p:nvPr userDrawn="1"/>
        </p:nvSpPr>
        <p:spPr>
          <a:xfrm>
            <a:off x="7842683" y="2919112"/>
            <a:ext cx="3941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PERFECTION</a:t>
            </a:r>
            <a:endParaRPr lang="ru-RU" sz="4800" b="1"/>
          </a:p>
        </p:txBody>
      </p:sp>
    </p:spTree>
    <p:extLst>
      <p:ext uri="{BB962C8B-B14F-4D97-AF65-F5344CB8AC3E}">
        <p14:creationId xmlns:p14="http://schemas.microsoft.com/office/powerpoint/2010/main" val="2504011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66E21-45BB-4D2F-A24F-9A389F120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072" y="1930400"/>
            <a:ext cx="7043220" cy="3084945"/>
          </a:xfrm>
        </p:spPr>
        <p:txBody>
          <a:bodyPr anchor="t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FADA698-2AF1-4C62-8E40-A571EC46C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064" y="5351488"/>
            <a:ext cx="6756400" cy="260351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ФИО спикера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A94D9ED-F3BC-4E22-89E5-1E2D83B32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064" y="5578235"/>
            <a:ext cx="6756400" cy="278121"/>
          </a:xfrm>
        </p:spPr>
        <p:txBody>
          <a:bodyPr>
            <a:noAutofit/>
          </a:bodyPr>
          <a:lstStyle>
            <a:lvl1pPr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AAF338-8112-1CF5-8159-709DFFCE3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132" y="506759"/>
            <a:ext cx="1312651" cy="407725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DF5CDF5F-BAB6-0DBB-8D6E-77F6D861E8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6000893"/>
            <a:ext cx="8310563" cy="21113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Дата выступления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300EB-2532-2766-F2E4-CB03A4D91DCA}"/>
              </a:ext>
            </a:extLst>
          </p:cNvPr>
          <p:cNvSpPr txBox="1"/>
          <p:nvPr userDrawn="1"/>
        </p:nvSpPr>
        <p:spPr>
          <a:xfrm>
            <a:off x="9578111" y="3429000"/>
            <a:ext cx="24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PERFECTION</a:t>
            </a:r>
            <a:endParaRPr lang="ru-RU" sz="2800" b="1"/>
          </a:p>
        </p:txBody>
      </p:sp>
    </p:spTree>
    <p:extLst>
      <p:ext uri="{BB962C8B-B14F-4D97-AF65-F5344CB8AC3E}">
        <p14:creationId xmlns:p14="http://schemas.microsoft.com/office/powerpoint/2010/main" val="561047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410CC1-CAFC-410F-1DD2-6E8A65B2C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5830456"/>
            <a:ext cx="1268315" cy="77306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3F22A8-431B-BFDE-C5E5-F62BE9CBC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525" y="248624"/>
            <a:ext cx="11246821" cy="5818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BD8A01FE-78A0-8D8B-734D-109EB7C32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167" y="830515"/>
            <a:ext cx="11225537" cy="57730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FCC3D-22B4-1EE4-A40A-5BD49C238F11}"/>
              </a:ext>
            </a:extLst>
          </p:cNvPr>
          <p:cNvSpPr txBox="1"/>
          <p:nvPr userDrawn="1"/>
        </p:nvSpPr>
        <p:spPr>
          <a:xfrm>
            <a:off x="10455563" y="602845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456105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ECADE-4157-296F-00ED-DD294474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106046"/>
            <a:ext cx="1268315" cy="773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C5D05-DCC6-44DC-A2E1-F359E1A57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525" y="248624"/>
            <a:ext cx="9656761" cy="5818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E6A2FB-54C1-4F13-9172-20C6FD7D6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167" y="830515"/>
            <a:ext cx="11225537" cy="577300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7430-A28F-24C5-76E2-D825C0A931DC}"/>
              </a:ext>
            </a:extLst>
          </p:cNvPr>
          <p:cNvSpPr txBox="1"/>
          <p:nvPr userDrawn="1"/>
        </p:nvSpPr>
        <p:spPr>
          <a:xfrm>
            <a:off x="10455563" y="30404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421865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C81D-C9DE-428F-BBCC-CFF676A5E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111" y="253673"/>
            <a:ext cx="11258235" cy="93131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 в две строки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54258F5-7B19-47D1-B17D-5CF2232AC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442" y="1371600"/>
            <a:ext cx="11227571" cy="47942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CEBF3-B54F-D236-2F90-FBF1BB953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5830456"/>
            <a:ext cx="1268315" cy="773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63254F-E6A0-5C87-666D-D74F9A6F9ED8}"/>
              </a:ext>
            </a:extLst>
          </p:cNvPr>
          <p:cNvSpPr txBox="1"/>
          <p:nvPr userDrawn="1"/>
        </p:nvSpPr>
        <p:spPr>
          <a:xfrm>
            <a:off x="10455563" y="602845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3347801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C81D-C9DE-428F-BBCC-CFF676A5E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111" y="253673"/>
            <a:ext cx="9668175" cy="93131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 в две строки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54258F5-7B19-47D1-B17D-5CF2232AC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442" y="1371600"/>
            <a:ext cx="11227571" cy="47942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C9038E-6E2E-941F-341B-82C6727AD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106046"/>
            <a:ext cx="1268315" cy="773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E8F97-E6BF-5EC0-C23C-1ADC899407F8}"/>
              </a:ext>
            </a:extLst>
          </p:cNvPr>
          <p:cNvSpPr txBox="1"/>
          <p:nvPr userDrawn="1"/>
        </p:nvSpPr>
        <p:spPr>
          <a:xfrm>
            <a:off x="10455563" y="30404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42679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218" y="1520789"/>
            <a:ext cx="3156342" cy="47879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38818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1D1B185-DDED-4417-8BAF-7337022185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7742" y="1520789"/>
            <a:ext cx="7198483" cy="43924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3A6B66D-FF5D-457D-9381-6EE2BC38535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95324" y="5995748"/>
            <a:ext cx="7198483" cy="31299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0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598426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79B8D4-B853-3DB4-4DEE-D221409C5406}"/>
              </a:ext>
            </a:extLst>
          </p:cNvPr>
          <p:cNvSpPr/>
          <p:nvPr userDrawn="1"/>
        </p:nvSpPr>
        <p:spPr>
          <a:xfrm>
            <a:off x="0" y="0"/>
            <a:ext cx="12192000" cy="95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6E43-FCBB-451C-848C-2C96285C3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47" y="229120"/>
            <a:ext cx="11231199" cy="703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92158-91D2-4BF0-900E-C19069D03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817" y="1073021"/>
            <a:ext cx="11219195" cy="50928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752A80-763B-CD8A-2392-AA8D8FAB2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5830456"/>
            <a:ext cx="1268315" cy="773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FF180-8806-09B3-BAE4-97F8E8820137}"/>
              </a:ext>
            </a:extLst>
          </p:cNvPr>
          <p:cNvSpPr txBox="1"/>
          <p:nvPr userDrawn="1"/>
        </p:nvSpPr>
        <p:spPr>
          <a:xfrm>
            <a:off x="10455563" y="602845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1027759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79B8D4-B853-3DB4-4DEE-D221409C5406}"/>
              </a:ext>
            </a:extLst>
          </p:cNvPr>
          <p:cNvSpPr/>
          <p:nvPr userDrawn="1"/>
        </p:nvSpPr>
        <p:spPr>
          <a:xfrm>
            <a:off x="0" y="0"/>
            <a:ext cx="12192000" cy="95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6E43-FCBB-451C-848C-2C96285C3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47" y="229120"/>
            <a:ext cx="9641139" cy="703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92158-91D2-4BF0-900E-C19069D03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817" y="1073021"/>
            <a:ext cx="11219195" cy="50928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93D7CD-4EDC-B161-550B-C60822B89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106046"/>
            <a:ext cx="1268315" cy="773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2ABBC-21BF-7471-96B2-61D5545D1629}"/>
              </a:ext>
            </a:extLst>
          </p:cNvPr>
          <p:cNvSpPr txBox="1"/>
          <p:nvPr userDrawn="1"/>
        </p:nvSpPr>
        <p:spPr>
          <a:xfrm>
            <a:off x="10455563" y="30404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408642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6E43-FCBB-451C-848C-2C96285C3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47" y="229119"/>
            <a:ext cx="11209866" cy="16276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 в две строки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92158-91D2-4BF0-900E-C19069D03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817" y="2126999"/>
            <a:ext cx="9941451" cy="14742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Добавьте в поле текст, раскрывающий тему, заданную в заголовке слайда. Добавьте в поле текст, раскрывающий тему, заданную в заголовке слайда. Добавьте в поле текст, раскрывающий тему, заданную в заголовке слайда.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09889E-A41E-1754-902C-A44AD8639705}"/>
              </a:ext>
            </a:extLst>
          </p:cNvPr>
          <p:cNvSpPr/>
          <p:nvPr userDrawn="1"/>
        </p:nvSpPr>
        <p:spPr>
          <a:xfrm>
            <a:off x="658813" y="3860800"/>
            <a:ext cx="1696460" cy="7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325EFD-3D17-54D9-A856-5BAE62746614}"/>
              </a:ext>
            </a:extLst>
          </p:cNvPr>
          <p:cNvSpPr/>
          <p:nvPr userDrawn="1"/>
        </p:nvSpPr>
        <p:spPr>
          <a:xfrm>
            <a:off x="4067032" y="3860800"/>
            <a:ext cx="1696460" cy="73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1B6BC4-BDD5-AAC1-EE15-65C4895EA337}"/>
              </a:ext>
            </a:extLst>
          </p:cNvPr>
          <p:cNvSpPr/>
          <p:nvPr userDrawn="1"/>
        </p:nvSpPr>
        <p:spPr>
          <a:xfrm>
            <a:off x="7586376" y="3860800"/>
            <a:ext cx="1696460" cy="7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A9E9CA6-38B9-34B5-1CF2-5DB086C4C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488" y="3955975"/>
            <a:ext cx="1695450" cy="69122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01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BB7E4B8-AC6E-D971-9ADF-8974D489E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3697" y="3955975"/>
            <a:ext cx="1695450" cy="69122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02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9BFF6675-EAB4-9BD8-CF42-4787ADBB5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2031" y="3955975"/>
            <a:ext cx="1695450" cy="69122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03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4EDF4133-99E6-A1F1-532F-4640902535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4647202"/>
            <a:ext cx="2459038" cy="151864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Текст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endParaRPr lang="ru-RU"/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69826351-9C7E-AE8A-1977-5D998C3B6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3697" y="4647202"/>
            <a:ext cx="2459038" cy="151864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Текст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endParaRPr lang="ru-RU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1775C826-5E02-3460-A7F8-A8A54A0EC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5811" y="4647202"/>
            <a:ext cx="2459038" cy="151864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Текст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C31333-D324-DA42-1443-9386FA4FE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5830456"/>
            <a:ext cx="1268315" cy="773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2EB806-DC31-A920-372A-92B2C71C667D}"/>
              </a:ext>
            </a:extLst>
          </p:cNvPr>
          <p:cNvSpPr txBox="1"/>
          <p:nvPr userDrawn="1"/>
        </p:nvSpPr>
        <p:spPr>
          <a:xfrm>
            <a:off x="10455563" y="602845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1541566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6E43-FCBB-451C-848C-2C96285C3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47" y="229119"/>
            <a:ext cx="9641139" cy="16276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 в две строки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92158-91D2-4BF0-900E-C19069D038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817" y="2126999"/>
            <a:ext cx="9941451" cy="14742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Добавьте в поле текст, раскрывающий тему, заданную в заголовке слайда. Добавьте в поле текст, раскрывающий тему, заданную в заголовке слайда. Добавьте в поле текст, раскрывающий тему, заданную в заголовке слайда.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09889E-A41E-1754-902C-A44AD8639705}"/>
              </a:ext>
            </a:extLst>
          </p:cNvPr>
          <p:cNvSpPr/>
          <p:nvPr userDrawn="1"/>
        </p:nvSpPr>
        <p:spPr>
          <a:xfrm>
            <a:off x="658813" y="3860800"/>
            <a:ext cx="1696460" cy="7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325EFD-3D17-54D9-A856-5BAE62746614}"/>
              </a:ext>
            </a:extLst>
          </p:cNvPr>
          <p:cNvSpPr/>
          <p:nvPr userDrawn="1"/>
        </p:nvSpPr>
        <p:spPr>
          <a:xfrm>
            <a:off x="4067032" y="3860800"/>
            <a:ext cx="1696460" cy="73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1B6BC4-BDD5-AAC1-EE15-65C4895EA337}"/>
              </a:ext>
            </a:extLst>
          </p:cNvPr>
          <p:cNvSpPr/>
          <p:nvPr userDrawn="1"/>
        </p:nvSpPr>
        <p:spPr>
          <a:xfrm>
            <a:off x="7586376" y="3860800"/>
            <a:ext cx="1696460" cy="7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A9E9CA6-38B9-34B5-1CF2-5DB086C4CF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488" y="3955975"/>
            <a:ext cx="1695450" cy="69122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01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ABB7E4B8-AC6E-D971-9ADF-8974D489EC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3697" y="3955975"/>
            <a:ext cx="1695450" cy="69122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02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9BFF6675-EAB4-9BD8-CF42-4787ADBB5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2031" y="3955975"/>
            <a:ext cx="1695450" cy="69122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03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4EDF4133-99E6-A1F1-532F-4640902535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4647202"/>
            <a:ext cx="2459038" cy="151864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Текст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endParaRPr lang="ru-RU"/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69826351-9C7E-AE8A-1977-5D998C3B6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3697" y="4647202"/>
            <a:ext cx="2459038" cy="151864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Текст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endParaRPr lang="ru-RU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1775C826-5E02-3460-A7F8-A8A54A0EC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5811" y="4647202"/>
            <a:ext cx="2459038" cy="151864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Текст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r>
              <a:rPr lang="ru-RU"/>
              <a:t> </a:t>
            </a:r>
            <a:r>
              <a:rPr lang="ru-RU" err="1"/>
              <a:t>Текст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1E035-AFE6-EC5B-0A84-ABCB10B4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106046"/>
            <a:ext cx="1268315" cy="7730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2092E0-7D18-A4B5-07E5-11771B4FCAAD}"/>
              </a:ext>
            </a:extLst>
          </p:cNvPr>
          <p:cNvSpPr txBox="1"/>
          <p:nvPr userDrawn="1"/>
        </p:nvSpPr>
        <p:spPr>
          <a:xfrm>
            <a:off x="10455563" y="304041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PERFECTION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3853767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90521-23FC-474C-BC59-0C13CC66D6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176" y="333375"/>
            <a:ext cx="8815259" cy="2931680"/>
          </a:xfrm>
        </p:spPr>
        <p:txBody>
          <a:bodyPr anchor="t">
            <a:noAutofit/>
          </a:bodyPr>
          <a:lstStyle>
            <a:lvl1pPr algn="l"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Здесь можно написать</a:t>
            </a:r>
            <a:br>
              <a:rPr lang="ru-RU"/>
            </a:br>
            <a:r>
              <a:rPr lang="ru-RU"/>
              <a:t>что-то очень важное,</a:t>
            </a:r>
            <a:br>
              <a:rPr lang="ru-RU"/>
            </a:br>
            <a:r>
              <a:rPr lang="ru-RU"/>
              <a:t>что требует внимания зрителей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FF9B0BD-D785-4A49-910E-C160856CD1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835" y="3526971"/>
            <a:ext cx="8781600" cy="26388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/>
              <a:t>А здесь можно добавить</a:t>
            </a:r>
            <a:r>
              <a:rPr lang="en-US"/>
              <a:t> </a:t>
            </a:r>
            <a:r>
              <a:rPr lang="ru-RU"/>
              <a:t>второстепенную мысль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4CFC7-C12E-3A0C-1A48-2718E6CC6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37031" y="5728859"/>
            <a:ext cx="1268315" cy="773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96839-F034-2043-D454-24F1E10044A8}"/>
              </a:ext>
            </a:extLst>
          </p:cNvPr>
          <p:cNvSpPr txBox="1"/>
          <p:nvPr userDrawn="1"/>
        </p:nvSpPr>
        <p:spPr>
          <a:xfrm>
            <a:off x="10455563" y="5926854"/>
            <a:ext cx="143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PERFECTION</a:t>
            </a:r>
            <a:endParaRPr lang="ru-RU" sz="16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7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Титульник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/>
        </p:blipFill>
        <p:spPr bwMode="auto">
          <a:xfrm>
            <a:off x="358606" y="6301519"/>
            <a:ext cx="749669" cy="234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EBF36-DBD9-9A13-018D-2CCA6B6F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606" y="1989000"/>
            <a:ext cx="5884304" cy="1459565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>
              <a:defRPr sz="4800" b="1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</a:lstStyle>
          <a:p>
            <a:pPr>
              <a:defRPr/>
            </a:pPr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1488BEE-5F0B-7CF7-CD6C-D587CE56A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000" y="3567446"/>
            <a:ext cx="5400000" cy="720000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6A745A9-C189-F95B-FBAC-92B927CE7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36000" y="4647446"/>
            <a:ext cx="5400000" cy="72000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bg1"/>
                </a:solidFill>
                <a:latin typeface="Biocad Display" panose="02000000000000000000" pitchFamily="50" charset="0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Имя Автора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E182F-BB1D-CA6C-4132-6F9404399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358606" y="313746"/>
            <a:ext cx="1728000" cy="4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ED46EA-4BC9-4468-9A10-CFF5B105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42" y="1520788"/>
            <a:ext cx="10440000" cy="4392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>
                <a:solidFill>
                  <a:schemeClr val="tx2"/>
                </a:solidFill>
              </a:defRPr>
            </a:lvl1pPr>
            <a:lvl2pPr marL="720000">
              <a:lnSpc>
                <a:spcPct val="100000"/>
              </a:lnSpc>
              <a:defRPr sz="2000">
                <a:solidFill>
                  <a:schemeClr val="tx2"/>
                </a:solidFill>
              </a:defRPr>
            </a:lvl2pPr>
            <a:lvl3pPr marL="108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3pPr>
            <a:lvl4pPr marL="144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4pPr>
            <a:lvl5pPr marL="1800000">
              <a:lnSpc>
                <a:spcPct val="100000"/>
              </a:lnSpc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34FEF6-3084-4945-920B-FD178D3C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440000" cy="8995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C54E4D7-6B3E-4E42-A56C-5335E44E50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5324" y="5995748"/>
            <a:ext cx="10440000" cy="3129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sz="10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/>
              <a:t>Сноска</a:t>
            </a:r>
          </a:p>
        </p:txBody>
      </p:sp>
    </p:spTree>
    <p:extLst>
      <p:ext uri="{BB962C8B-B14F-4D97-AF65-F5344CB8AC3E}">
        <p14:creationId xmlns:p14="http://schemas.microsoft.com/office/powerpoint/2010/main" val="3781459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54754-ED6D-47CC-8A6E-A61EE87C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65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BD43BB-83CE-4D73-9BFC-7679F40A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73923-D2C1-4558-A1D6-34A367B0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726F6-D147-4FC3-9CA2-CFA422A5D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A6778-DA96-4D36-9A03-CFB3811B9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8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613">
          <p15:clr>
            <a:srgbClr val="F26B43"/>
          </p15:clr>
        </p15:guide>
        <p15:guide id="3" pos="3160">
          <p15:clr>
            <a:srgbClr val="F26B43"/>
          </p15:clr>
        </p15:guide>
        <p15:guide id="4" pos="2706">
          <p15:clr>
            <a:srgbClr val="F26B43"/>
          </p15:clr>
        </p15:guide>
        <p15:guide id="5" pos="2253">
          <p15:clr>
            <a:srgbClr val="F26B43"/>
          </p15:clr>
        </p15:guide>
        <p15:guide id="6" pos="1799">
          <p15:clr>
            <a:srgbClr val="F26B43"/>
          </p15:clr>
        </p15:guide>
        <p15:guide id="7" pos="1346">
          <p15:clr>
            <a:srgbClr val="F26B43"/>
          </p15:clr>
        </p15:guide>
        <p15:guide id="8" pos="892">
          <p15:clr>
            <a:srgbClr val="F26B43"/>
          </p15:clr>
        </p15:guide>
        <p15:guide id="9" pos="438">
          <p15:clr>
            <a:srgbClr val="F26B43"/>
          </p15:clr>
        </p15:guide>
        <p15:guide id="10" pos="4067">
          <p15:clr>
            <a:srgbClr val="F26B43"/>
          </p15:clr>
        </p15:guide>
        <p15:guide id="11" pos="4520">
          <p15:clr>
            <a:srgbClr val="F26B43"/>
          </p15:clr>
        </p15:guide>
        <p15:guide id="12" pos="4974">
          <p15:clr>
            <a:srgbClr val="F26B43"/>
          </p15:clr>
        </p15:guide>
        <p15:guide id="13" pos="5427">
          <p15:clr>
            <a:srgbClr val="F26B43"/>
          </p15:clr>
        </p15:guide>
        <p15:guide id="14" pos="5881">
          <p15:clr>
            <a:srgbClr val="F26B43"/>
          </p15:clr>
        </p15:guide>
        <p15:guide id="15" pos="6334">
          <p15:clr>
            <a:srgbClr val="F26B43"/>
          </p15:clr>
        </p15:guide>
        <p15:guide id="16" pos="6788">
          <p15:clr>
            <a:srgbClr val="F26B43"/>
          </p15:clr>
        </p15:guide>
        <p15:guide id="17" pos="7242">
          <p15:clr>
            <a:srgbClr val="F26B43"/>
          </p15:clr>
        </p15:guide>
        <p15:guide id="18" orient="horz" pos="799">
          <p15:clr>
            <a:srgbClr val="F26B43"/>
          </p15:clr>
        </p15:guide>
        <p15:guide id="19" orient="horz" pos="1253">
          <p15:clr>
            <a:srgbClr val="F26B43"/>
          </p15:clr>
        </p15:guide>
        <p15:guide id="20" orient="horz" pos="1706">
          <p15:clr>
            <a:srgbClr val="F26B43"/>
          </p15:clr>
        </p15:guide>
        <p15:guide id="21" orient="horz" pos="2160">
          <p15:clr>
            <a:srgbClr val="F26B43"/>
          </p15:clr>
        </p15:guide>
        <p15:guide id="22" orient="horz" pos="2614">
          <p15:clr>
            <a:srgbClr val="F26B43"/>
          </p15:clr>
        </p15:guide>
        <p15:guide id="23" orient="horz" pos="3067">
          <p15:clr>
            <a:srgbClr val="F26B43"/>
          </p15:clr>
        </p15:guide>
        <p15:guide id="24" orient="horz" pos="3521">
          <p15:clr>
            <a:srgbClr val="F26B43"/>
          </p15:clr>
        </p15:guide>
        <p15:guide id="25" orient="horz" pos="3974">
          <p15:clr>
            <a:srgbClr val="F26B43"/>
          </p15:clr>
        </p15:guide>
        <p15:guide id="26" orient="horz" pos="573">
          <p15:clr>
            <a:srgbClr val="F26B43"/>
          </p15:clr>
        </p15:guide>
        <p15:guide id="27" orient="horz" pos="1026">
          <p15:clr>
            <a:srgbClr val="F26B43"/>
          </p15:clr>
        </p15:guide>
        <p15:guide id="28" orient="horz" pos="1480">
          <p15:clr>
            <a:srgbClr val="F26B43"/>
          </p15:clr>
        </p15:guide>
        <p15:guide id="29" orient="horz" pos="1933">
          <p15:clr>
            <a:srgbClr val="F26B43"/>
          </p15:clr>
        </p15:guide>
        <p15:guide id="30" orient="horz" pos="2387">
          <p15:clr>
            <a:srgbClr val="F26B43"/>
          </p15:clr>
        </p15:guide>
        <p15:guide id="31" orient="horz" pos="2840">
          <p15:clr>
            <a:srgbClr val="F26B43"/>
          </p15:clr>
        </p15:guide>
        <p15:guide id="32" orient="horz" pos="3294">
          <p15:clr>
            <a:srgbClr val="F26B43"/>
          </p15:clr>
        </p15:guide>
        <p15:guide id="33" orient="horz" pos="3747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pos="212">
          <p15:clr>
            <a:srgbClr val="F26B43"/>
          </p15:clr>
        </p15:guide>
        <p15:guide id="36" pos="665">
          <p15:clr>
            <a:srgbClr val="F26B43"/>
          </p15:clr>
        </p15:guide>
        <p15:guide id="37" pos="1119">
          <p15:clr>
            <a:srgbClr val="F26B43"/>
          </p15:clr>
        </p15:guide>
        <p15:guide id="38" pos="1572">
          <p15:clr>
            <a:srgbClr val="F26B43"/>
          </p15:clr>
        </p15:guide>
        <p15:guide id="39" pos="2026">
          <p15:clr>
            <a:srgbClr val="F26B43"/>
          </p15:clr>
        </p15:guide>
        <p15:guide id="40" pos="2479">
          <p15:clr>
            <a:srgbClr val="F26B43"/>
          </p15:clr>
        </p15:guide>
        <p15:guide id="41" pos="2933">
          <p15:clr>
            <a:srgbClr val="F26B43"/>
          </p15:clr>
        </p15:guide>
        <p15:guide id="42" pos="3386">
          <p15:clr>
            <a:srgbClr val="F26B43"/>
          </p15:clr>
        </p15:guide>
        <p15:guide id="43" pos="3840">
          <p15:clr>
            <a:srgbClr val="F26B43"/>
          </p15:clr>
        </p15:guide>
        <p15:guide id="44" pos="4294">
          <p15:clr>
            <a:srgbClr val="F26B43"/>
          </p15:clr>
        </p15:guide>
        <p15:guide id="45" pos="4747">
          <p15:clr>
            <a:srgbClr val="F26B43"/>
          </p15:clr>
        </p15:guide>
        <p15:guide id="46" pos="5201">
          <p15:clr>
            <a:srgbClr val="F26B43"/>
          </p15:clr>
        </p15:guide>
        <p15:guide id="47" pos="5654">
          <p15:clr>
            <a:srgbClr val="F26B43"/>
          </p15:clr>
        </p15:guide>
        <p15:guide id="48" pos="6108">
          <p15:clr>
            <a:srgbClr val="F26B43"/>
          </p15:clr>
        </p15:guide>
        <p15:guide id="49" pos="6561">
          <p15:clr>
            <a:srgbClr val="F26B43"/>
          </p15:clr>
        </p15:guide>
        <p15:guide id="50" pos="7015">
          <p15:clr>
            <a:srgbClr val="F26B43"/>
          </p15:clr>
        </p15:guide>
        <p15:guide id="51" pos="74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54754-ED6D-47CC-8A6E-A61EE87C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965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BD43BB-83CE-4D73-9BFC-7679F40A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53309"/>
            <a:ext cx="10515600" cy="452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73923-D2C1-4558-A1D6-34A367B0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726F6-D147-4FC3-9CA2-CFA422A5D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A6778-DA96-4D36-9A03-CFB3811B9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77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438">
          <p15:clr>
            <a:srgbClr val="F26B43"/>
          </p15:clr>
        </p15:guide>
        <p15:guide id="3" pos="892">
          <p15:clr>
            <a:srgbClr val="F26B43"/>
          </p15:clr>
        </p15:guide>
        <p15:guide id="4" pos="1346">
          <p15:clr>
            <a:srgbClr val="F26B43"/>
          </p15:clr>
        </p15:guide>
        <p15:guide id="5" pos="1799">
          <p15:clr>
            <a:srgbClr val="F26B43"/>
          </p15:clr>
        </p15:guide>
        <p15:guide id="6" pos="2253">
          <p15:clr>
            <a:srgbClr val="F26B43"/>
          </p15:clr>
        </p15:guide>
        <p15:guide id="7" pos="2706">
          <p15:clr>
            <a:srgbClr val="F26B43"/>
          </p15:clr>
        </p15:guide>
        <p15:guide id="8" pos="3160">
          <p15:clr>
            <a:srgbClr val="F26B43"/>
          </p15:clr>
        </p15:guide>
        <p15:guide id="9" pos="3613">
          <p15:clr>
            <a:srgbClr val="F26B43"/>
          </p15:clr>
        </p15:guide>
        <p15:guide id="10" pos="4067">
          <p15:clr>
            <a:srgbClr val="F26B43"/>
          </p15:clr>
        </p15:guide>
        <p15:guide id="11" pos="4520">
          <p15:clr>
            <a:srgbClr val="F26B43"/>
          </p15:clr>
        </p15:guide>
        <p15:guide id="12" pos="4974">
          <p15:clr>
            <a:srgbClr val="F26B43"/>
          </p15:clr>
        </p15:guide>
        <p15:guide id="13" pos="5427">
          <p15:clr>
            <a:srgbClr val="F26B43"/>
          </p15:clr>
        </p15:guide>
        <p15:guide id="14" pos="5881">
          <p15:clr>
            <a:srgbClr val="F26B43"/>
          </p15:clr>
        </p15:guide>
        <p15:guide id="15" pos="6334">
          <p15:clr>
            <a:srgbClr val="F26B43"/>
          </p15:clr>
        </p15:guide>
        <p15:guide id="16" pos="6788">
          <p15:clr>
            <a:srgbClr val="F26B43"/>
          </p15:clr>
        </p15:guide>
        <p15:guide id="17" pos="7242">
          <p15:clr>
            <a:srgbClr val="F26B43"/>
          </p15:clr>
        </p15:guide>
        <p15:guide id="18" orient="horz" pos="799">
          <p15:clr>
            <a:srgbClr val="F26B43"/>
          </p15:clr>
        </p15:guide>
        <p15:guide id="19" orient="horz" pos="1253">
          <p15:clr>
            <a:srgbClr val="F26B43"/>
          </p15:clr>
        </p15:guide>
        <p15:guide id="20" orient="horz" pos="1706">
          <p15:clr>
            <a:srgbClr val="F26B43"/>
          </p15:clr>
        </p15:guide>
        <p15:guide id="21" orient="horz" pos="2160">
          <p15:clr>
            <a:srgbClr val="F26B43"/>
          </p15:clr>
        </p15:guide>
        <p15:guide id="22" orient="horz" pos="2614">
          <p15:clr>
            <a:srgbClr val="F26B43"/>
          </p15:clr>
        </p15:guide>
        <p15:guide id="23" orient="horz" pos="3067">
          <p15:clr>
            <a:srgbClr val="F26B43"/>
          </p15:clr>
        </p15:guide>
        <p15:guide id="24" orient="horz" pos="3521">
          <p15:clr>
            <a:srgbClr val="F26B43"/>
          </p15:clr>
        </p15:guide>
        <p15:guide id="25" orient="horz" pos="3974">
          <p15:clr>
            <a:srgbClr val="F26B43"/>
          </p15:clr>
        </p15:guide>
        <p15:guide id="26" pos="3386">
          <p15:clr>
            <a:srgbClr val="F26B43"/>
          </p15:clr>
        </p15:guide>
        <p15:guide id="27" pos="2933">
          <p15:clr>
            <a:srgbClr val="F26B43"/>
          </p15:clr>
        </p15:guide>
        <p15:guide id="28" pos="2479">
          <p15:clr>
            <a:srgbClr val="F26B43"/>
          </p15:clr>
        </p15:guide>
        <p15:guide id="29" pos="2026">
          <p15:clr>
            <a:srgbClr val="F26B43"/>
          </p15:clr>
        </p15:guide>
        <p15:guide id="30" pos="1572">
          <p15:clr>
            <a:srgbClr val="F26B43"/>
          </p15:clr>
        </p15:guide>
        <p15:guide id="31" pos="1119">
          <p15:clr>
            <a:srgbClr val="F26B43"/>
          </p15:clr>
        </p15:guide>
        <p15:guide id="32" pos="665">
          <p15:clr>
            <a:srgbClr val="F26B43"/>
          </p15:clr>
        </p15:guide>
        <p15:guide id="33" pos="212">
          <p15:clr>
            <a:srgbClr val="F26B43"/>
          </p15:clr>
        </p15:guide>
        <p15:guide id="34" orient="horz" pos="1480">
          <p15:clr>
            <a:srgbClr val="F26B43"/>
          </p15:clr>
        </p15:guide>
        <p15:guide id="35" orient="horz" pos="1026">
          <p15:clr>
            <a:srgbClr val="F26B43"/>
          </p15:clr>
        </p15:guide>
        <p15:guide id="36" pos="3840">
          <p15:clr>
            <a:srgbClr val="F26B43"/>
          </p15:clr>
        </p15:guide>
        <p15:guide id="37" pos="4294">
          <p15:clr>
            <a:srgbClr val="F26B43"/>
          </p15:clr>
        </p15:guide>
        <p15:guide id="38" pos="4747">
          <p15:clr>
            <a:srgbClr val="F26B43"/>
          </p15:clr>
        </p15:guide>
        <p15:guide id="39" pos="5201">
          <p15:clr>
            <a:srgbClr val="F26B43"/>
          </p15:clr>
        </p15:guide>
        <p15:guide id="40" pos="5654">
          <p15:clr>
            <a:srgbClr val="F26B43"/>
          </p15:clr>
        </p15:guide>
        <p15:guide id="41" pos="6108">
          <p15:clr>
            <a:srgbClr val="F26B43"/>
          </p15:clr>
        </p15:guide>
        <p15:guide id="42" pos="6561">
          <p15:clr>
            <a:srgbClr val="F26B43"/>
          </p15:clr>
        </p15:guide>
        <p15:guide id="43" pos="7015">
          <p15:clr>
            <a:srgbClr val="F26B43"/>
          </p15:clr>
        </p15:guide>
        <p15:guide id="44" pos="7468">
          <p15:clr>
            <a:srgbClr val="F26B43"/>
          </p15:clr>
        </p15:guide>
        <p15:guide id="45" orient="horz" pos="573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 pos="1933">
          <p15:clr>
            <a:srgbClr val="F26B43"/>
          </p15:clr>
        </p15:guide>
        <p15:guide id="48" orient="horz" pos="2387">
          <p15:clr>
            <a:srgbClr val="F26B43"/>
          </p15:clr>
        </p15:guide>
        <p15:guide id="49" orient="horz" pos="2840">
          <p15:clr>
            <a:srgbClr val="F26B43"/>
          </p15:clr>
        </p15:guide>
        <p15:guide id="50" orient="horz" pos="3294">
          <p15:clr>
            <a:srgbClr val="F26B43"/>
          </p15:clr>
        </p15:guide>
        <p15:guide id="51" orient="horz" pos="3747">
          <p15:clr>
            <a:srgbClr val="F26B43"/>
          </p15:clr>
        </p15:guide>
        <p15:guide id="52" orient="horz" pos="42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54754-ED6D-47CC-8A6E-A61EE87C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965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BD43BB-83CE-4D73-9BFC-7679F40A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653309"/>
            <a:ext cx="10515600" cy="452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73923-D2C1-4558-A1D6-34A367B0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726F6-D147-4FC3-9CA2-CFA422A5D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A6778-DA96-4D36-9A03-CFB3811B9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77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438">
          <p15:clr>
            <a:srgbClr val="F26B43"/>
          </p15:clr>
        </p15:guide>
        <p15:guide id="3" pos="892">
          <p15:clr>
            <a:srgbClr val="F26B43"/>
          </p15:clr>
        </p15:guide>
        <p15:guide id="4" pos="1346">
          <p15:clr>
            <a:srgbClr val="F26B43"/>
          </p15:clr>
        </p15:guide>
        <p15:guide id="5" pos="1799">
          <p15:clr>
            <a:srgbClr val="F26B43"/>
          </p15:clr>
        </p15:guide>
        <p15:guide id="6" pos="2253">
          <p15:clr>
            <a:srgbClr val="F26B43"/>
          </p15:clr>
        </p15:guide>
        <p15:guide id="7" pos="2706">
          <p15:clr>
            <a:srgbClr val="F26B43"/>
          </p15:clr>
        </p15:guide>
        <p15:guide id="8" pos="3160">
          <p15:clr>
            <a:srgbClr val="F26B43"/>
          </p15:clr>
        </p15:guide>
        <p15:guide id="9" pos="3613">
          <p15:clr>
            <a:srgbClr val="F26B43"/>
          </p15:clr>
        </p15:guide>
        <p15:guide id="10" pos="4067">
          <p15:clr>
            <a:srgbClr val="F26B43"/>
          </p15:clr>
        </p15:guide>
        <p15:guide id="11" pos="4520">
          <p15:clr>
            <a:srgbClr val="F26B43"/>
          </p15:clr>
        </p15:guide>
        <p15:guide id="12" pos="4974">
          <p15:clr>
            <a:srgbClr val="F26B43"/>
          </p15:clr>
        </p15:guide>
        <p15:guide id="13" pos="5427">
          <p15:clr>
            <a:srgbClr val="F26B43"/>
          </p15:clr>
        </p15:guide>
        <p15:guide id="14" pos="5881">
          <p15:clr>
            <a:srgbClr val="F26B43"/>
          </p15:clr>
        </p15:guide>
        <p15:guide id="15" pos="6334">
          <p15:clr>
            <a:srgbClr val="F26B43"/>
          </p15:clr>
        </p15:guide>
        <p15:guide id="16" pos="6788">
          <p15:clr>
            <a:srgbClr val="F26B43"/>
          </p15:clr>
        </p15:guide>
        <p15:guide id="17" pos="7242">
          <p15:clr>
            <a:srgbClr val="F26B43"/>
          </p15:clr>
        </p15:guide>
        <p15:guide id="18" orient="horz" pos="799">
          <p15:clr>
            <a:srgbClr val="F26B43"/>
          </p15:clr>
        </p15:guide>
        <p15:guide id="19" orient="horz" pos="1253">
          <p15:clr>
            <a:srgbClr val="F26B43"/>
          </p15:clr>
        </p15:guide>
        <p15:guide id="20" orient="horz" pos="1706">
          <p15:clr>
            <a:srgbClr val="F26B43"/>
          </p15:clr>
        </p15:guide>
        <p15:guide id="21" orient="horz" pos="2160">
          <p15:clr>
            <a:srgbClr val="F26B43"/>
          </p15:clr>
        </p15:guide>
        <p15:guide id="22" orient="horz" pos="2614">
          <p15:clr>
            <a:srgbClr val="F26B43"/>
          </p15:clr>
        </p15:guide>
        <p15:guide id="23" orient="horz" pos="3067">
          <p15:clr>
            <a:srgbClr val="F26B43"/>
          </p15:clr>
        </p15:guide>
        <p15:guide id="24" orient="horz" pos="3521">
          <p15:clr>
            <a:srgbClr val="F26B43"/>
          </p15:clr>
        </p15:guide>
        <p15:guide id="25" orient="horz" pos="3974">
          <p15:clr>
            <a:srgbClr val="F26B43"/>
          </p15:clr>
        </p15:guide>
        <p15:guide id="26" pos="3386">
          <p15:clr>
            <a:srgbClr val="F26B43"/>
          </p15:clr>
        </p15:guide>
        <p15:guide id="27" pos="2933">
          <p15:clr>
            <a:srgbClr val="F26B43"/>
          </p15:clr>
        </p15:guide>
        <p15:guide id="28" pos="2479">
          <p15:clr>
            <a:srgbClr val="F26B43"/>
          </p15:clr>
        </p15:guide>
        <p15:guide id="29" pos="2026">
          <p15:clr>
            <a:srgbClr val="F26B43"/>
          </p15:clr>
        </p15:guide>
        <p15:guide id="30" pos="1572">
          <p15:clr>
            <a:srgbClr val="F26B43"/>
          </p15:clr>
        </p15:guide>
        <p15:guide id="31" pos="1119">
          <p15:clr>
            <a:srgbClr val="F26B43"/>
          </p15:clr>
        </p15:guide>
        <p15:guide id="32" pos="665">
          <p15:clr>
            <a:srgbClr val="F26B43"/>
          </p15:clr>
        </p15:guide>
        <p15:guide id="33" pos="212">
          <p15:clr>
            <a:srgbClr val="F26B43"/>
          </p15:clr>
        </p15:guide>
        <p15:guide id="34" orient="horz" pos="1480">
          <p15:clr>
            <a:srgbClr val="F26B43"/>
          </p15:clr>
        </p15:guide>
        <p15:guide id="35" orient="horz" pos="1026">
          <p15:clr>
            <a:srgbClr val="F26B43"/>
          </p15:clr>
        </p15:guide>
        <p15:guide id="36" pos="3840">
          <p15:clr>
            <a:srgbClr val="F26B43"/>
          </p15:clr>
        </p15:guide>
        <p15:guide id="37" pos="4294">
          <p15:clr>
            <a:srgbClr val="F26B43"/>
          </p15:clr>
        </p15:guide>
        <p15:guide id="38" pos="4747">
          <p15:clr>
            <a:srgbClr val="F26B43"/>
          </p15:clr>
        </p15:guide>
        <p15:guide id="39" pos="5201">
          <p15:clr>
            <a:srgbClr val="F26B43"/>
          </p15:clr>
        </p15:guide>
        <p15:guide id="40" pos="5654">
          <p15:clr>
            <a:srgbClr val="F26B43"/>
          </p15:clr>
        </p15:guide>
        <p15:guide id="41" pos="6108">
          <p15:clr>
            <a:srgbClr val="F26B43"/>
          </p15:clr>
        </p15:guide>
        <p15:guide id="42" pos="6561">
          <p15:clr>
            <a:srgbClr val="F26B43"/>
          </p15:clr>
        </p15:guide>
        <p15:guide id="43" pos="7015">
          <p15:clr>
            <a:srgbClr val="F26B43"/>
          </p15:clr>
        </p15:guide>
        <p15:guide id="44" pos="7468">
          <p15:clr>
            <a:srgbClr val="F26B43"/>
          </p15:clr>
        </p15:guide>
        <p15:guide id="45" orient="horz" pos="573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 pos="1933">
          <p15:clr>
            <a:srgbClr val="F26B43"/>
          </p15:clr>
        </p15:guide>
        <p15:guide id="48" orient="horz" pos="2387">
          <p15:clr>
            <a:srgbClr val="F26B43"/>
          </p15:clr>
        </p15:guide>
        <p15:guide id="49" orient="horz" pos="2840">
          <p15:clr>
            <a:srgbClr val="F26B43"/>
          </p15:clr>
        </p15:guide>
        <p15:guide id="50" orient="horz" pos="3294">
          <p15:clr>
            <a:srgbClr val="F26B43"/>
          </p15:clr>
        </p15:guide>
        <p15:guide id="51" orient="horz" pos="3747">
          <p15:clr>
            <a:srgbClr val="F26B43"/>
          </p15:clr>
        </p15:guide>
        <p15:guide id="52" orient="horz" pos="420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812FAF-3CBF-4E44-A89D-4A3292A74C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9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2" r:id="rId18"/>
    <p:sldLayoutId id="2147483869" r:id="rId19"/>
    <p:sldLayoutId id="2147483827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7" r:id="rId3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2D8A-3F05-5380-EAE2-7980AEDC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83890"/>
            <a:ext cx="8656421" cy="4387441"/>
          </a:xfrm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доступа к лекарственной терапии с применением ГИБП и селективных иммунодепрессантов за счет средств системы ОМС в условиях КС и ДС. Региональная модель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</a:t>
            </a:r>
            <a:r>
              <a:rPr lang="ru-RU" sz="2800" b="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разгруппировки</a:t>
            </a:r>
            <a:r>
              <a:rPr lang="ru-RU" sz="2800" b="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КСГ, на примере ГИБП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55094D9-4087-8748-EB63-ECCF0F7F5387}"/>
              </a:ext>
            </a:extLst>
          </p:cNvPr>
          <p:cNvSpPr txBox="1">
            <a:spLocks/>
          </p:cNvSpPr>
          <p:nvPr/>
        </p:nvSpPr>
        <p:spPr>
          <a:xfrm>
            <a:off x="1735321" y="6234194"/>
            <a:ext cx="8310563" cy="211137"/>
          </a:xfrm>
          <a:prstGeom prst="rect">
            <a:avLst/>
          </a:prstGeom>
        </p:spPr>
        <p:txBody>
          <a:bodyPr/>
          <a:lstStyle>
            <a:lvl1pPr marL="36000" indent="0" algn="l" defTabSz="914400">
              <a:lnSpc>
                <a:spcPct val="90000"/>
              </a:lnSpc>
              <a:spcBef>
                <a:spcPts val="0"/>
              </a:spcBef>
              <a:buFont typeface="Arial"/>
              <a:buNone/>
              <a:defRPr sz="1200" b="0" i="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36000" indent="0" algn="l" defTabSz="914400">
              <a:lnSpc>
                <a:spcPct val="90000"/>
              </a:lnSpc>
              <a:spcBef>
                <a:spcPts val="0"/>
              </a:spcBef>
              <a:buFont typeface="Arial"/>
              <a:buNone/>
              <a:defRPr sz="1000" b="0" i="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marL="36000" indent="0" algn="l" defTabSz="914400">
              <a:lnSpc>
                <a:spcPct val="90000"/>
              </a:lnSpc>
              <a:spcBef>
                <a:spcPts val="0"/>
              </a:spcBef>
              <a:buFont typeface="Arial"/>
              <a:buNone/>
              <a:defRPr sz="800" b="0" i="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marL="36000" indent="0" algn="l" defTabSz="914400">
              <a:lnSpc>
                <a:spcPct val="90000"/>
              </a:lnSpc>
              <a:spcBef>
                <a:spcPts val="0"/>
              </a:spcBef>
              <a:buFont typeface="Arial"/>
              <a:buNone/>
              <a:defRPr sz="800" b="0" i="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Noto Sans" panose="020B0502040504020204" pitchFamily="34" charset="0"/>
                <a:cs typeface="Open Sans"/>
              </a:rPr>
              <a:t>15.06.2023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5B123B83-CB22-42BF-99D6-85AD0B7230BD}"/>
              </a:ext>
            </a:extLst>
          </p:cNvPr>
          <p:cNvSpPr txBox="1">
            <a:spLocks/>
          </p:cNvSpPr>
          <p:nvPr/>
        </p:nvSpPr>
        <p:spPr>
          <a:xfrm>
            <a:off x="193964" y="3632433"/>
            <a:ext cx="9268817" cy="307162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152396" indent="0">
              <a:buFont typeface="Wingdings 3" charset="2"/>
              <a:buNone/>
            </a:pPr>
            <a:endParaRPr lang="ru-RU" dirty="0"/>
          </a:p>
          <a:p>
            <a:pPr marL="152396" indent="0">
              <a:buFont typeface="Wingdings 3" charset="2"/>
              <a:buNone/>
            </a:pPr>
            <a:r>
              <a:rPr lang="ru-RU" sz="3800" dirty="0">
                <a:solidFill>
                  <a:srgbClr val="0F2654"/>
                </a:solidFill>
                <a:latin typeface="Biocad Display"/>
              </a:rPr>
              <a:t>Боброва Елена Александровна – первый заместитель директора ТФОМС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270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961646-ACEC-4CBD-8FB2-82EE1FE4E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316314"/>
              </p:ext>
            </p:extLst>
          </p:nvPr>
        </p:nvGraphicFramePr>
        <p:xfrm>
          <a:off x="484385" y="327385"/>
          <a:ext cx="8022049" cy="6530614"/>
        </p:xfrm>
        <a:graphic>
          <a:graphicData uri="http://schemas.openxmlformats.org/drawingml/2006/table">
            <a:tbl>
              <a:tblPr/>
              <a:tblGrid>
                <a:gridCol w="656517">
                  <a:extLst>
                    <a:ext uri="{9D8B030D-6E8A-4147-A177-3AD203B41FA5}">
                      <a16:colId xmlns:a16="http://schemas.microsoft.com/office/drawing/2014/main" val="2437239683"/>
                    </a:ext>
                  </a:extLst>
                </a:gridCol>
                <a:gridCol w="5649372">
                  <a:extLst>
                    <a:ext uri="{9D8B030D-6E8A-4147-A177-3AD203B41FA5}">
                      <a16:colId xmlns:a16="http://schemas.microsoft.com/office/drawing/2014/main" val="3414862812"/>
                    </a:ext>
                  </a:extLst>
                </a:gridCol>
                <a:gridCol w="798214">
                  <a:extLst>
                    <a:ext uri="{9D8B030D-6E8A-4147-A177-3AD203B41FA5}">
                      <a16:colId xmlns:a16="http://schemas.microsoft.com/office/drawing/2014/main" val="1729913202"/>
                    </a:ext>
                  </a:extLst>
                </a:gridCol>
                <a:gridCol w="917946">
                  <a:extLst>
                    <a:ext uri="{9D8B030D-6E8A-4147-A177-3AD203B41FA5}">
                      <a16:colId xmlns:a16="http://schemas.microsoft.com/office/drawing/2014/main" val="15340019"/>
                    </a:ext>
                  </a:extLst>
                </a:gridCol>
              </a:tblGrid>
              <a:tr h="79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схемы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стоимость, руб.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282479"/>
                  </a:ext>
                </a:extLst>
              </a:tr>
              <a:tr h="15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gsh007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АДАЛИМУМАБ </a:t>
                      </a:r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13,57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25,45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188329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gsh042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ДУПИЛУМАБ</a:t>
                      </a:r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13,31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41,43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91734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gsh067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НЕТАКИМАБ</a:t>
                      </a:r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11,29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23,44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855156"/>
                  </a:ext>
                </a:extLst>
              </a:tr>
              <a:tr h="238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gsh010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АЛИРОКУМАБ </a:t>
                      </a:r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МГ ПОДКОЖНО (1 ВВЕДЕНИЕ)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6,82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21,25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44217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gsh096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СЕКУКИНУМАБ</a:t>
                      </a:r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 МГ (РАСТВОР ДЛЯ ПОДКОЖНОГО ВВЕДЕНИЯ),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4,65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80,05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02782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gsh070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ОЛОКИЗУМАБ</a:t>
                      </a:r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4,22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45,64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83600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gsh117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ЭТАНЕРЦЕПТ 50 МГ (РАСТВОР ДЛЯ ПОДКОЖНОГО ВВЕДЕНИЯ),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4,17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9,85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71499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gsh074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ОМАЛИЗУМАБ 300 МГ (РАСТВОР ДЛЯ ПОДКОЖНОГО ВВЕДЕНИЯ),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4,13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40,57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964898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gsh113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ЦЕРТОЛИЗУМАБА ПЭГОЛ 400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2,83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55,40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133120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gsh115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ЭВОЛОКУМАБ 420 МГ ПОДКОЖНО (1 ВВЕДЕНИЕ)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2,40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43,54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251499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gsh063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ЛЕВИЛИМАБ 162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1,94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29,25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495502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gsh043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ИКСЕКИЗУМАБ 80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1,86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55,10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65497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gsh093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САРИЛУМАБ 200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1,86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31,57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053060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gsh047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ИНФЛИКСИМАБ 5 МГ/КГ ВНУТРИВЕННО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1,74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64,73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714401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gsh095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СЕКУКИНУМАБ 150 МГ (РАСТВОР ДЛЯ ПОДКОЖНОГО ВВЕДЕНИЯ),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1,69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41,20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607281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gsh040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ДЕНОСУМАБ 60 МГ ПОДКОЖНО (1 ВВЕДЕНИЕ)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1,67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15,52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690467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gsh089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РИТУКСИМАБ 500 МГ ВНУТРИВЕННО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1,51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47,75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801576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gsh065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МЕПОЛИЗУМАБ 100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1,50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60,68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465972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gsh034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ВЕДОЛИЗУМАБ 300 МГ ВНУТРИВЕННО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1,45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115,68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69471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gsh033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БЕНРАЛИЗУМАБ 30 МГ ПОДКОЖНО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1,35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146,61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37252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gsh090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РИТУКСИМАБ 1000 МГ ВНУТРИВЕННО (1 ВВЕДЕНИЕ) (ПОДДЕРЖИВАЮЩАЯ ТЕРАПИЯ)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1,21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85,01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652429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gsh011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АЛИРОКУМАБ 300 МГ ПОДКОЖНО (1 ВВЕДЕНИЕ)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1,12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37,33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82161"/>
                  </a:ext>
                </a:extLst>
              </a:tr>
              <a:tr h="142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86,27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42,00   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69919"/>
                  </a:ext>
                </a:extLst>
              </a:tr>
            </a:tbl>
          </a:graphicData>
        </a:graphic>
      </p:graphicFrame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B696C00E-F4D8-4788-BC83-585110415041}"/>
              </a:ext>
            </a:extLst>
          </p:cNvPr>
          <p:cNvSpPr/>
          <p:nvPr/>
        </p:nvSpPr>
        <p:spPr>
          <a:xfrm>
            <a:off x="8590326" y="1241571"/>
            <a:ext cx="604008" cy="111573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5BC64-5DF5-412F-AF81-84947CA95EAC}"/>
              </a:ext>
            </a:extLst>
          </p:cNvPr>
          <p:cNvSpPr txBox="1"/>
          <p:nvPr/>
        </p:nvSpPr>
        <p:spPr>
          <a:xfrm>
            <a:off x="8786068" y="1400474"/>
            <a:ext cx="3137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!  54%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 6 наименований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препаратов,</a:t>
            </a: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Calibri"/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libri"/>
              </a:rPr>
              <a:t> СРЕДНЯЯ ФАКТИЧЕСКАЯ СТОИМОСТЬ 43 ТЫС.РУБЛЕЙ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EB21C62-A672-4236-B0B9-FCB7593DEF0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385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используемых схем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4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3E03BA-8311-4225-AFF3-1A25349F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78" y="646545"/>
            <a:ext cx="11362140" cy="5677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Анализ стоимости МНН:</a:t>
            </a:r>
          </a:p>
          <a:p>
            <a:pPr marL="0" indent="0">
              <a:buNone/>
            </a:pPr>
            <a:r>
              <a:rPr lang="ru-RU" sz="1400" dirty="0"/>
              <a:t> - на основании ГРЛС</a:t>
            </a:r>
          </a:p>
          <a:p>
            <a:pPr marL="0" indent="0">
              <a:buNone/>
            </a:pPr>
            <a:r>
              <a:rPr lang="ru-RU" sz="1400" dirty="0"/>
              <a:t> - на основании заключенных контрактов</a:t>
            </a:r>
          </a:p>
          <a:p>
            <a:pPr marL="0" indent="0">
              <a:buNone/>
            </a:pPr>
            <a:r>
              <a:rPr lang="ru-RU" sz="1400" b="1" dirty="0"/>
              <a:t>2. Расчет себестоимости препарата:</a:t>
            </a:r>
          </a:p>
          <a:p>
            <a:pPr marL="0" indent="0">
              <a:buNone/>
            </a:pPr>
            <a:r>
              <a:rPr lang="ru-RU" sz="1400" dirty="0"/>
              <a:t> -расчет дозы исходя из усредненного норматива (средняя масса тела: взрослые - 75 кг, дети – 30 кг; средняя площадь тела 1,79),</a:t>
            </a:r>
          </a:p>
          <a:p>
            <a:pPr marL="0" indent="0">
              <a:buNone/>
            </a:pPr>
            <a:r>
              <a:rPr lang="ru-RU" sz="1400" dirty="0"/>
              <a:t> - определение целесообразности коррекции расчета дозы вводимого препарата исходя из статистических данных (массы тела)</a:t>
            </a:r>
          </a:p>
          <a:p>
            <a:pPr marL="0" indent="0">
              <a:buNone/>
            </a:pPr>
            <a:r>
              <a:rPr lang="ru-RU" sz="1400" dirty="0"/>
              <a:t> -соотнесение вводимой дозы препарата с учетом  выпускаемой формы (например; 1 флакон, 1,5 флакона, шприц-ручка, блистер, упаковка и т.д.)</a:t>
            </a:r>
          </a:p>
          <a:p>
            <a:pPr marL="0" indent="0">
              <a:buNone/>
            </a:pPr>
            <a:r>
              <a:rPr lang="ru-RU" sz="1400" b="1" dirty="0"/>
              <a:t>3.Расчет расходов на лечение </a:t>
            </a:r>
            <a:r>
              <a:rPr lang="ru-RU" sz="1400" dirty="0"/>
              <a:t>(за исключением стоимости лекарственного препарата) исходя из условий оказания медицинской помощи, способа введения препарата, дней введения.</a:t>
            </a:r>
          </a:p>
          <a:p>
            <a:pPr marL="0" indent="0">
              <a:buNone/>
            </a:pPr>
            <a:r>
              <a:rPr lang="ru-RU" sz="1400" dirty="0"/>
              <a:t> - определение ФОТ </a:t>
            </a:r>
          </a:p>
          <a:p>
            <a:pPr marL="0" indent="0">
              <a:buNone/>
            </a:pPr>
            <a:r>
              <a:rPr lang="ru-RU" sz="1400" dirty="0"/>
              <a:t> -расчет стоимости расходных материалов</a:t>
            </a:r>
          </a:p>
          <a:p>
            <a:pPr marL="0" indent="0">
              <a:buNone/>
            </a:pPr>
            <a:r>
              <a:rPr lang="ru-RU" sz="1400" dirty="0"/>
              <a:t> -питание пациента (круглосуточный стационар)</a:t>
            </a:r>
          </a:p>
          <a:p>
            <a:pPr marL="0" indent="0">
              <a:buNone/>
            </a:pPr>
            <a:r>
              <a:rPr lang="ru-RU" sz="1400" dirty="0"/>
              <a:t> -содержание и прочие расходы</a:t>
            </a:r>
          </a:p>
          <a:p>
            <a:pPr marL="0" indent="0">
              <a:buNone/>
            </a:pPr>
            <a:r>
              <a:rPr lang="ru-RU" sz="1400" dirty="0"/>
              <a:t> -сопроводительная терапия (без учета применения КСЛП)</a:t>
            </a:r>
          </a:p>
          <a:p>
            <a:pPr marL="0" indent="0">
              <a:buNone/>
            </a:pPr>
            <a:r>
              <a:rPr lang="ru-RU" sz="1400" dirty="0"/>
              <a:t>4. Расчет коэффициента </a:t>
            </a:r>
            <a:r>
              <a:rPr lang="ru-RU" sz="1400" dirty="0" err="1"/>
              <a:t>затратоемкости</a:t>
            </a:r>
            <a:r>
              <a:rPr lang="ru-RU" sz="1400" dirty="0"/>
              <a:t> (КЗ) и определение доли ЗП</a:t>
            </a:r>
          </a:p>
          <a:p>
            <a:pPr marL="0" indent="0">
              <a:buNone/>
            </a:pPr>
            <a:r>
              <a:rPr lang="ru-RU" sz="1400" dirty="0"/>
              <a:t>4. Анализ экономической эффективности (дополнительной потребности/экономии) финансовых средств ОМС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6A57B1-97AF-43AC-9213-FEA8F23388C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385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F26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тарифа при </a:t>
            </a:r>
            <a:r>
              <a:rPr lang="ru-RU" sz="2000" dirty="0" err="1">
                <a:solidFill>
                  <a:srgbClr val="0F26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разгруппировке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9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D1A9CB-F17D-4002-8676-7D76787D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7624" y="6400574"/>
            <a:ext cx="5393528" cy="365125"/>
          </a:xfrm>
        </p:spPr>
        <p:txBody>
          <a:bodyPr/>
          <a:lstStyle/>
          <a:p>
            <a:r>
              <a:rPr lang="ru-RU" dirty="0"/>
              <a:t>Кассовые расходы медицинских организаций Московской области и стоимость затрат на единицу объема согласно данных отчетности формы № 14-Ф и 14-МЕД  </a:t>
            </a:r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BFA3F-32DC-4EDC-93AB-C3D87A9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156238"/>
            <a:ext cx="10344727" cy="13208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F2654"/>
                </a:solidFill>
                <a:latin typeface="Biocad Display"/>
                <a:ea typeface="+mj-ea"/>
                <a:cs typeface="+mj-cs"/>
              </a:rPr>
              <a:t>Анализ расходов медицинских организаций для определения затрат на введение лекарственных препаратов при </a:t>
            </a:r>
            <a:r>
              <a:rPr lang="ru-RU" sz="2400" b="1" dirty="0" err="1">
                <a:solidFill>
                  <a:srgbClr val="0F2654"/>
                </a:solidFill>
                <a:latin typeface="Biocad Display"/>
                <a:ea typeface="+mj-ea"/>
                <a:cs typeface="+mj-cs"/>
              </a:rPr>
              <a:t>разгруппировке</a:t>
            </a:r>
            <a:r>
              <a:rPr lang="ru-RU" sz="2400" b="1" dirty="0">
                <a:solidFill>
                  <a:srgbClr val="0F2654"/>
                </a:solidFill>
                <a:latin typeface="Biocad Display"/>
                <a:ea typeface="+mj-ea"/>
                <a:cs typeface="+mj-cs"/>
              </a:rPr>
              <a:t> КСГ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A93632D-CE2B-472C-98DB-BD5B21F80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98178"/>
              </p:ext>
            </p:extLst>
          </p:nvPr>
        </p:nvGraphicFramePr>
        <p:xfrm>
          <a:off x="1359017" y="1466187"/>
          <a:ext cx="757408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7553256" imgH="4867211" progId="Excel.Sheet.12">
                  <p:embed/>
                </p:oleObj>
              </mc:Choice>
              <mc:Fallback>
                <p:oleObj name="Worksheet" r:id="rId3" imgW="7553256" imgH="48672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9017" y="1466187"/>
                        <a:ext cx="7574080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17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455BA-0E2D-4B43-B13F-67A5A5E0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0F2654"/>
                </a:solidFill>
              </a:rPr>
              <a:t>Расчет расходов на лечение (введение препарата)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F9FED97-C604-495F-845F-A24BE0701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399803"/>
              </p:ext>
            </p:extLst>
          </p:nvPr>
        </p:nvGraphicFramePr>
        <p:xfrm>
          <a:off x="489213" y="3088735"/>
          <a:ext cx="3505201" cy="2188235"/>
        </p:xfrm>
        <a:graphic>
          <a:graphicData uri="http://schemas.openxmlformats.org/drawingml/2006/table">
            <a:tbl>
              <a:tblPr/>
              <a:tblGrid>
                <a:gridCol w="1091212">
                  <a:extLst>
                    <a:ext uri="{9D8B030D-6E8A-4147-A177-3AD203B41FA5}">
                      <a16:colId xmlns:a16="http://schemas.microsoft.com/office/drawing/2014/main" val="830984185"/>
                    </a:ext>
                  </a:extLst>
                </a:gridCol>
                <a:gridCol w="1091212">
                  <a:extLst>
                    <a:ext uri="{9D8B030D-6E8A-4147-A177-3AD203B41FA5}">
                      <a16:colId xmlns:a16="http://schemas.microsoft.com/office/drawing/2014/main" val="1570026036"/>
                    </a:ext>
                  </a:extLst>
                </a:gridCol>
                <a:gridCol w="1322777">
                  <a:extLst>
                    <a:ext uri="{9D8B030D-6E8A-4147-A177-3AD203B41FA5}">
                      <a16:colId xmlns:a16="http://schemas.microsoft.com/office/drawing/2014/main" val="2589620835"/>
                    </a:ext>
                  </a:extLst>
                </a:gridCol>
              </a:tblGrid>
              <a:tr h="607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Подкожное введение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(35 минут)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Внутривенные  инфузии (90 минут)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911171"/>
                  </a:ext>
                </a:extLst>
              </a:tr>
              <a:tr h="35639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5 500,00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12 500,00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1079"/>
                  </a:ext>
                </a:extLst>
              </a:tr>
              <a:tr h="607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оплата труда с начислениями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4 181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9 925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887472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638446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1 319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2 575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71213"/>
                  </a:ext>
                </a:extLst>
              </a:tr>
              <a:tr h="202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5822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9751DE-746A-48CF-A840-AB151228BCC0}"/>
              </a:ext>
            </a:extLst>
          </p:cNvPr>
          <p:cNvSpPr/>
          <p:nvPr/>
        </p:nvSpPr>
        <p:spPr>
          <a:xfrm>
            <a:off x="489213" y="1767935"/>
            <a:ext cx="3505200" cy="508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стационар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24B750-97F1-4C5C-91D6-F393CABAC37C}"/>
              </a:ext>
            </a:extLst>
          </p:cNvPr>
          <p:cNvSpPr/>
          <p:nvPr/>
        </p:nvSpPr>
        <p:spPr>
          <a:xfrm>
            <a:off x="5230390" y="1767935"/>
            <a:ext cx="4358227" cy="508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</a:t>
            </a:r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A2706ACA-704A-4A49-9A55-FF4B91DBF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363326"/>
              </p:ext>
            </p:extLst>
          </p:nvPr>
        </p:nvGraphicFramePr>
        <p:xfrm>
          <a:off x="5230388" y="3088735"/>
          <a:ext cx="4593118" cy="2178873"/>
        </p:xfrm>
        <a:graphic>
          <a:graphicData uri="http://schemas.openxmlformats.org/drawingml/2006/table">
            <a:tbl>
              <a:tblPr/>
              <a:tblGrid>
                <a:gridCol w="1053000">
                  <a:extLst>
                    <a:ext uri="{9D8B030D-6E8A-4147-A177-3AD203B41FA5}">
                      <a16:colId xmlns:a16="http://schemas.microsoft.com/office/drawing/2014/main" val="830984185"/>
                    </a:ext>
                  </a:extLst>
                </a:gridCol>
                <a:gridCol w="1262079">
                  <a:extLst>
                    <a:ext uri="{9D8B030D-6E8A-4147-A177-3AD203B41FA5}">
                      <a16:colId xmlns:a16="http://schemas.microsoft.com/office/drawing/2014/main" val="1453368333"/>
                    </a:ext>
                  </a:extLst>
                </a:gridCol>
                <a:gridCol w="1162412">
                  <a:extLst>
                    <a:ext uri="{9D8B030D-6E8A-4147-A177-3AD203B41FA5}">
                      <a16:colId xmlns:a16="http://schemas.microsoft.com/office/drawing/2014/main" val="1570026036"/>
                    </a:ext>
                  </a:extLst>
                </a:gridCol>
                <a:gridCol w="1115627">
                  <a:extLst>
                    <a:ext uri="{9D8B030D-6E8A-4147-A177-3AD203B41FA5}">
                      <a16:colId xmlns:a16="http://schemas.microsoft.com/office/drawing/2014/main" val="2589620835"/>
                    </a:ext>
                  </a:extLst>
                </a:gridCol>
              </a:tblGrid>
              <a:tr h="562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Выдача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таблетированных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средств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Подкожное введение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(35 минут)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Внутривенные  инфузии</a:t>
                      </a:r>
                    </a:p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(90 минут)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911171"/>
                  </a:ext>
                </a:extLst>
              </a:tr>
              <a:tr h="341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5 500,00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12 500,00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1079"/>
                  </a:ext>
                </a:extLst>
              </a:tr>
              <a:tr h="63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оплата труда с начислениями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4 181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9 925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887472"/>
                  </a:ext>
                </a:extLst>
              </a:tr>
              <a:tr h="212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638446"/>
                  </a:ext>
                </a:extLst>
              </a:tr>
              <a:tr h="212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1 319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2 575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571213"/>
                  </a:ext>
                </a:extLst>
              </a:tr>
              <a:tr h="212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от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58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94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8ABFC-7D9F-4A73-8203-698FCA85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15"/>
            <a:ext cx="12113703" cy="1320800"/>
          </a:xfrm>
        </p:spPr>
        <p:txBody>
          <a:bodyPr/>
          <a:lstStyle/>
          <a:p>
            <a:r>
              <a:rPr lang="ru-RU" sz="2100" b="1" dirty="0">
                <a:solidFill>
                  <a:srgbClr val="0F2555"/>
                </a:solidFill>
              </a:rPr>
              <a:t>Анализ структуры назначений ГИБП в зависимости от возраста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ED6A797-9778-4631-B967-AEC429D10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310545"/>
              </p:ext>
            </p:extLst>
          </p:nvPr>
        </p:nvGraphicFramePr>
        <p:xfrm>
          <a:off x="78297" y="724715"/>
          <a:ext cx="10402347" cy="5025450"/>
        </p:xfrm>
        <a:graphic>
          <a:graphicData uri="http://schemas.openxmlformats.org/drawingml/2006/table">
            <a:tbl>
              <a:tblPr/>
              <a:tblGrid>
                <a:gridCol w="680959">
                  <a:extLst>
                    <a:ext uri="{9D8B030D-6E8A-4147-A177-3AD203B41FA5}">
                      <a16:colId xmlns:a16="http://schemas.microsoft.com/office/drawing/2014/main" val="2388920550"/>
                    </a:ext>
                  </a:extLst>
                </a:gridCol>
                <a:gridCol w="3862310">
                  <a:extLst>
                    <a:ext uri="{9D8B030D-6E8A-4147-A177-3AD203B41FA5}">
                      <a16:colId xmlns:a16="http://schemas.microsoft.com/office/drawing/2014/main" val="1084668596"/>
                    </a:ext>
                  </a:extLst>
                </a:gridCol>
                <a:gridCol w="978876">
                  <a:extLst>
                    <a:ext uri="{9D8B030D-6E8A-4147-A177-3AD203B41FA5}">
                      <a16:colId xmlns:a16="http://schemas.microsoft.com/office/drawing/2014/main" val="2016804982"/>
                    </a:ext>
                  </a:extLst>
                </a:gridCol>
                <a:gridCol w="1347730">
                  <a:extLst>
                    <a:ext uri="{9D8B030D-6E8A-4147-A177-3AD203B41FA5}">
                      <a16:colId xmlns:a16="http://schemas.microsoft.com/office/drawing/2014/main" val="3519071012"/>
                    </a:ext>
                  </a:extLst>
                </a:gridCol>
                <a:gridCol w="1347730">
                  <a:extLst>
                    <a:ext uri="{9D8B030D-6E8A-4147-A177-3AD203B41FA5}">
                      <a16:colId xmlns:a16="http://schemas.microsoft.com/office/drawing/2014/main" val="4166523867"/>
                    </a:ext>
                  </a:extLst>
                </a:gridCol>
                <a:gridCol w="1092371">
                  <a:extLst>
                    <a:ext uri="{9D8B030D-6E8A-4147-A177-3AD203B41FA5}">
                      <a16:colId xmlns:a16="http://schemas.microsoft.com/office/drawing/2014/main" val="680642276"/>
                    </a:ext>
                  </a:extLst>
                </a:gridCol>
                <a:gridCol w="1092371">
                  <a:extLst>
                    <a:ext uri="{9D8B030D-6E8A-4147-A177-3AD203B41FA5}">
                      <a16:colId xmlns:a16="http://schemas.microsoft.com/office/drawing/2014/main" val="2613389964"/>
                    </a:ext>
                  </a:extLst>
                </a:gridCol>
              </a:tblGrid>
              <a:tr h="136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схемы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Влияние 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Уд.вес</a:t>
                      </a:r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, взрослые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Средняя масса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Вес, взрослые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Вес, дети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12233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shreslmab</a:t>
                      </a:r>
                      <a:endParaRPr lang="en-US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РЕСЛИЗУМАБ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049296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shbelmab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БЕЛИМУМАБ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91%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366148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shomlmab2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ОМАЛИЗУМАБ, СВЫШЕ 150 МГ ДО 300 МГ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веса, но считали по флаконам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95%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56203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shomlmab3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ОМАЛИЗУМАБ, СВЫШЕ 300 МГ ДО 450 МГ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 веса, но считали по флаконам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91%</a:t>
                      </a:r>
                    </a:p>
                  </a:txBody>
                  <a:tcPr marL="6612" marR="6612" marT="66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441763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shtocmab2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ТОЦИЛИЗУМАБ, В/В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83%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66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847007"/>
                  </a:ext>
                </a:extLst>
              </a:tr>
              <a:tr h="240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shomlmab4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ОМАЛИЗУМАБ, СВЫШЕ 450 МГ ДО 600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 веса, но считали по флаконам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81%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66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062979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shinfmab2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ИНФЛИКСИМАБ, СВЫШЕ 3 ДО 5 МГ/КГ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80%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66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732202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shinfmab6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ИНФЛИКСИМАБ, СВЫШЕ 300 МГ И ДО 400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78%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62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92007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shinfmab7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ИНФЛИКСИМАБ, СВЫШЕ 400 МГ И ДО 500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62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879777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shinfmab5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ИНФЛИКСИМАБ, СВЫШЕ 200 МГ И ДО 300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72%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62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58669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shinfmab3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ИНФЛИКСИМАБ, СВЫШЕ 5 ДО 10 МГ/КГ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61%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57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775633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shinfmab1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ИНФЛИКСИМАБ, ДО 3 МГ/КГ ВКЛЮЧИТЕЛЬНО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60%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57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043681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shtocmab4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ТОЦИЛИЗУМАБ, В/В, СВЫШЕ 400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50%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57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4276"/>
                  </a:ext>
                </a:extLst>
              </a:tr>
              <a:tr h="240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shomlmab1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ОМАЛИЗУМАБ, ДО 150 МГ ВКЛЮЧИТЕЛЬНО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веса, но считали по флаконам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46%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696084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shtocmab1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ТОЦИЛИЗУМАБ, П/К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44%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135768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shustmab1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УСТЕКИНУМАБ, 45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38%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50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508074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shinfmab4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ИНФЛИКСИМАБ, ДО 200 МГ ВКЛЮЧИТЕЛЬНО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16%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39672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shtocmab3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ТОЦИЛИЗУМАБ, В/В, ДО 400 МГ ВКЛЮЧИТЕЛЬНО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565107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shinfmab8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ИНФЛИКСИМАБ, СВЫШЕ 500 МГ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605401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shkanmab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КАНАКИНУМАБ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от веса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0%</a:t>
                      </a:r>
                    </a:p>
                  </a:txBody>
                  <a:tcPr marL="8003" marR="8003" marT="8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003" marR="8003" marT="8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75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14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00A88-F728-449D-9CAF-DFB99844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0"/>
            <a:ext cx="12124887" cy="451513"/>
          </a:xfrm>
        </p:spPr>
        <p:txBody>
          <a:bodyPr/>
          <a:lstStyle/>
          <a:p>
            <a:r>
              <a:rPr lang="ru-RU" sz="2100" b="1" dirty="0">
                <a:solidFill>
                  <a:srgbClr val="0F2555"/>
                </a:solidFill>
              </a:rPr>
              <a:t>Круглосуточный стационар, Уровень 1, тариф по </a:t>
            </a:r>
            <a:r>
              <a:rPr lang="ru-RU" sz="2100" b="1" dirty="0" err="1">
                <a:solidFill>
                  <a:srgbClr val="0F2555"/>
                </a:solidFill>
              </a:rPr>
              <a:t>фед.КЗ</a:t>
            </a:r>
            <a:r>
              <a:rPr lang="ru-RU" sz="2100" b="1" dirty="0">
                <a:solidFill>
                  <a:srgbClr val="0F2555"/>
                </a:solidFill>
              </a:rPr>
              <a:t> = 6 887 рублей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5841F7-939B-47B3-B664-AE29FD2EA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00834"/>
              </p:ext>
            </p:extLst>
          </p:nvPr>
        </p:nvGraphicFramePr>
        <p:xfrm>
          <a:off x="67112" y="1032594"/>
          <a:ext cx="11761365" cy="4958824"/>
        </p:xfrm>
        <a:graphic>
          <a:graphicData uri="http://schemas.openxmlformats.org/drawingml/2006/table">
            <a:tbl>
              <a:tblPr/>
              <a:tblGrid>
                <a:gridCol w="562062">
                  <a:extLst>
                    <a:ext uri="{9D8B030D-6E8A-4147-A177-3AD203B41FA5}">
                      <a16:colId xmlns:a16="http://schemas.microsoft.com/office/drawing/2014/main" val="255225340"/>
                    </a:ext>
                  </a:extLst>
                </a:gridCol>
                <a:gridCol w="1663693">
                  <a:extLst>
                    <a:ext uri="{9D8B030D-6E8A-4147-A177-3AD203B41FA5}">
                      <a16:colId xmlns:a16="http://schemas.microsoft.com/office/drawing/2014/main" val="3765230635"/>
                    </a:ext>
                  </a:extLst>
                </a:gridCol>
                <a:gridCol w="528218">
                  <a:extLst>
                    <a:ext uri="{9D8B030D-6E8A-4147-A177-3AD203B41FA5}">
                      <a16:colId xmlns:a16="http://schemas.microsoft.com/office/drawing/2014/main" val="204763784"/>
                    </a:ext>
                  </a:extLst>
                </a:gridCol>
                <a:gridCol w="556193">
                  <a:extLst>
                    <a:ext uri="{9D8B030D-6E8A-4147-A177-3AD203B41FA5}">
                      <a16:colId xmlns:a16="http://schemas.microsoft.com/office/drawing/2014/main" val="2059428674"/>
                    </a:ext>
                  </a:extLst>
                </a:gridCol>
                <a:gridCol w="1045580">
                  <a:extLst>
                    <a:ext uri="{9D8B030D-6E8A-4147-A177-3AD203B41FA5}">
                      <a16:colId xmlns:a16="http://schemas.microsoft.com/office/drawing/2014/main" val="1216335166"/>
                    </a:ext>
                  </a:extLst>
                </a:gridCol>
                <a:gridCol w="979678">
                  <a:extLst>
                    <a:ext uri="{9D8B030D-6E8A-4147-A177-3AD203B41FA5}">
                      <a16:colId xmlns:a16="http://schemas.microsoft.com/office/drawing/2014/main" val="2160096884"/>
                    </a:ext>
                  </a:extLst>
                </a:gridCol>
                <a:gridCol w="1089924">
                  <a:extLst>
                    <a:ext uri="{9D8B030D-6E8A-4147-A177-3AD203B41FA5}">
                      <a16:colId xmlns:a16="http://schemas.microsoft.com/office/drawing/2014/main" val="3871243171"/>
                    </a:ext>
                  </a:extLst>
                </a:gridCol>
                <a:gridCol w="506622">
                  <a:extLst>
                    <a:ext uri="{9D8B030D-6E8A-4147-A177-3AD203B41FA5}">
                      <a16:colId xmlns:a16="http://schemas.microsoft.com/office/drawing/2014/main" val="3041917867"/>
                    </a:ext>
                  </a:extLst>
                </a:gridCol>
                <a:gridCol w="786880">
                  <a:extLst>
                    <a:ext uri="{9D8B030D-6E8A-4147-A177-3AD203B41FA5}">
                      <a16:colId xmlns:a16="http://schemas.microsoft.com/office/drawing/2014/main" val="421688076"/>
                    </a:ext>
                  </a:extLst>
                </a:gridCol>
                <a:gridCol w="776102">
                  <a:extLst>
                    <a:ext uri="{9D8B030D-6E8A-4147-A177-3AD203B41FA5}">
                      <a16:colId xmlns:a16="http://schemas.microsoft.com/office/drawing/2014/main" val="1165478302"/>
                    </a:ext>
                  </a:extLst>
                </a:gridCol>
                <a:gridCol w="503920">
                  <a:extLst>
                    <a:ext uri="{9D8B030D-6E8A-4147-A177-3AD203B41FA5}">
                      <a16:colId xmlns:a16="http://schemas.microsoft.com/office/drawing/2014/main" val="3652231078"/>
                    </a:ext>
                  </a:extLst>
                </a:gridCol>
                <a:gridCol w="732689">
                  <a:extLst>
                    <a:ext uri="{9D8B030D-6E8A-4147-A177-3AD203B41FA5}">
                      <a16:colId xmlns:a16="http://schemas.microsoft.com/office/drawing/2014/main" val="1785021593"/>
                    </a:ext>
                  </a:extLst>
                </a:gridCol>
                <a:gridCol w="613414">
                  <a:extLst>
                    <a:ext uri="{9D8B030D-6E8A-4147-A177-3AD203B41FA5}">
                      <a16:colId xmlns:a16="http://schemas.microsoft.com/office/drawing/2014/main" val="2409341425"/>
                    </a:ext>
                  </a:extLst>
                </a:gridCol>
                <a:gridCol w="747758">
                  <a:extLst>
                    <a:ext uri="{9D8B030D-6E8A-4147-A177-3AD203B41FA5}">
                      <a16:colId xmlns:a16="http://schemas.microsoft.com/office/drawing/2014/main" val="2646709059"/>
                    </a:ext>
                  </a:extLst>
                </a:gridCol>
                <a:gridCol w="668632">
                  <a:extLst>
                    <a:ext uri="{9D8B030D-6E8A-4147-A177-3AD203B41FA5}">
                      <a16:colId xmlns:a16="http://schemas.microsoft.com/office/drawing/2014/main" val="4116848438"/>
                    </a:ext>
                  </a:extLst>
                </a:gridCol>
              </a:tblGrid>
              <a:tr h="40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Иной классификационный критерий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схемы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препарата на схему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препарата в упаковке (мг)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ГРЛС/закупочная цена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ГРЛС с учетом НДС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Упаковок на курс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препарата на 1 ЗС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минус лекарство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 и прочие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ст-ть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разгрупприровкой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ст-ть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нового тарифа минус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ст-ть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препарата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разница тарифов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625301"/>
                  </a:ext>
                </a:extLst>
              </a:tr>
              <a:tr h="203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43992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 мг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82946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мг/кг подкожно (1 введение)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31235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1,5 мг/кг подкожно (1 введение)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01323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 мг/кг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026420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2,5 мг/кг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57391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мг/кг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09282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3,5 мг/кг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46027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мг/кг подкожно (1 введение)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Взрослые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2 336,31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4 550,30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55802"/>
                  </a:ext>
                </a:extLst>
              </a:tr>
              <a:tr h="298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мг/кг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-4 672,62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01354"/>
                  </a:ext>
                </a:extLst>
              </a:tr>
              <a:tr h="303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Анакинра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1,5 мг/кг подкожно (1 введение)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Взрослые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16 354,16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-4 672,62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2413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92F542-0847-4DFD-A237-990A782EC9B0}"/>
              </a:ext>
            </a:extLst>
          </p:cNvPr>
          <p:cNvSpPr/>
          <p:nvPr/>
        </p:nvSpPr>
        <p:spPr>
          <a:xfrm>
            <a:off x="6285556" y="451513"/>
            <a:ext cx="4402018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2555"/>
                </a:solidFill>
              </a:rPr>
              <a:t>Форма выпуска: </a:t>
            </a:r>
          </a:p>
          <a:p>
            <a:pPr algn="ctr"/>
            <a:r>
              <a:rPr lang="ru-RU" sz="1200" b="1" dirty="0">
                <a:solidFill>
                  <a:srgbClr val="0F2555"/>
                </a:solidFill>
              </a:rPr>
              <a:t>раствор для подкожного введения, 150 мг/мл, 0.67 мл - шприцы (7)  - пачки картонные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A5BDBF-CDAE-4BF3-B5D1-D08CEA3BFE4F}"/>
              </a:ext>
            </a:extLst>
          </p:cNvPr>
          <p:cNvSpPr/>
          <p:nvPr/>
        </p:nvSpPr>
        <p:spPr>
          <a:xfrm>
            <a:off x="305605" y="435441"/>
            <a:ext cx="4627122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2555"/>
                </a:solidFill>
              </a:rPr>
              <a:t>тариф по </a:t>
            </a:r>
            <a:r>
              <a:rPr lang="ru-RU" sz="1200" b="1" dirty="0" err="1">
                <a:solidFill>
                  <a:srgbClr val="0F2555"/>
                </a:solidFill>
              </a:rPr>
              <a:t>фед.КЗ</a:t>
            </a:r>
            <a:r>
              <a:rPr lang="ru-RU" sz="1200" b="1" dirty="0">
                <a:solidFill>
                  <a:srgbClr val="0F2555"/>
                </a:solidFill>
              </a:rPr>
              <a:t> = 0,25 , доля ЗП 73%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114217-1922-411B-90B7-7937F629BBA3}"/>
              </a:ext>
            </a:extLst>
          </p:cNvPr>
          <p:cNvSpPr/>
          <p:nvPr/>
        </p:nvSpPr>
        <p:spPr>
          <a:xfrm>
            <a:off x="652753" y="6242046"/>
            <a:ext cx="11975474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Уровень 1,2,3 в круглосуточном стационаре не разгруппировывались </a:t>
            </a:r>
            <a:endParaRPr lang="ru-RU" sz="14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6F712-05A8-46BF-A32C-C08C2AC3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1" y="533399"/>
            <a:ext cx="10429690" cy="13208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Доля ФОТ и прочих затрат =  ФОТ и прочие (руб.) / Новый тариф с </a:t>
            </a:r>
            <a:r>
              <a:rPr lang="ru-RU" sz="1400" dirty="0" err="1">
                <a:solidFill>
                  <a:schemeClr val="tx1"/>
                </a:solidFill>
              </a:rPr>
              <a:t>разгруппировкой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КЗ в новой группе = Новый тариф с </a:t>
            </a:r>
            <a:r>
              <a:rPr lang="ru-RU" sz="1400" dirty="0" err="1">
                <a:solidFill>
                  <a:schemeClr val="tx1"/>
                </a:solidFill>
              </a:rPr>
              <a:t>разгруппировкой</a:t>
            </a:r>
            <a:r>
              <a:rPr lang="ru-RU" sz="1400" dirty="0">
                <a:solidFill>
                  <a:schemeClr val="tx1"/>
                </a:solidFill>
              </a:rPr>
              <a:t> / БС / ((1-Доля ФОТ и прочие) + Доля ФОТ и прочие * </a:t>
            </a:r>
            <a:r>
              <a:rPr lang="ru-RU" sz="1400" dirty="0" err="1">
                <a:solidFill>
                  <a:schemeClr val="tx1"/>
                </a:solidFill>
              </a:rPr>
              <a:t>Кспецифики</a:t>
            </a:r>
            <a:r>
              <a:rPr lang="ru-RU" sz="1400" dirty="0">
                <a:solidFill>
                  <a:schemeClr val="tx1"/>
                </a:solidFill>
              </a:rPr>
              <a:t> (1) * Кд (1,083)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5FC8DDC-C5E1-4349-A3DD-A83689683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466466"/>
              </p:ext>
            </p:extLst>
          </p:nvPr>
        </p:nvGraphicFramePr>
        <p:xfrm>
          <a:off x="310392" y="3025767"/>
          <a:ext cx="8596311" cy="3530230"/>
        </p:xfrm>
        <a:graphic>
          <a:graphicData uri="http://schemas.openxmlformats.org/drawingml/2006/table">
            <a:tbl>
              <a:tblPr/>
              <a:tblGrid>
                <a:gridCol w="904000">
                  <a:extLst>
                    <a:ext uri="{9D8B030D-6E8A-4147-A177-3AD203B41FA5}">
                      <a16:colId xmlns:a16="http://schemas.microsoft.com/office/drawing/2014/main" val="2885873773"/>
                    </a:ext>
                  </a:extLst>
                </a:gridCol>
                <a:gridCol w="5030136">
                  <a:extLst>
                    <a:ext uri="{9D8B030D-6E8A-4147-A177-3AD203B41FA5}">
                      <a16:colId xmlns:a16="http://schemas.microsoft.com/office/drawing/2014/main" val="3678012231"/>
                    </a:ext>
                  </a:extLst>
                </a:gridCol>
                <a:gridCol w="911119">
                  <a:extLst>
                    <a:ext uri="{9D8B030D-6E8A-4147-A177-3AD203B41FA5}">
                      <a16:colId xmlns:a16="http://schemas.microsoft.com/office/drawing/2014/main" val="3588274118"/>
                    </a:ext>
                  </a:extLst>
                </a:gridCol>
                <a:gridCol w="875528">
                  <a:extLst>
                    <a:ext uri="{9D8B030D-6E8A-4147-A177-3AD203B41FA5}">
                      <a16:colId xmlns:a16="http://schemas.microsoft.com/office/drawing/2014/main" val="1405824282"/>
                    </a:ext>
                  </a:extLst>
                </a:gridCol>
                <a:gridCol w="875528">
                  <a:extLst>
                    <a:ext uri="{9D8B030D-6E8A-4147-A177-3AD203B41FA5}">
                      <a16:colId xmlns:a16="http://schemas.microsoft.com/office/drawing/2014/main" val="1601584843"/>
                    </a:ext>
                  </a:extLst>
                </a:gridCol>
              </a:tblGrid>
              <a:tr h="317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Код</a:t>
                      </a:r>
                      <a:r>
                        <a:rPr lang="ru-RU" sz="1200" dirty="0"/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Профиль (КПГ) и КСГ</a:t>
                      </a:r>
                      <a:r>
                        <a:rPr lang="ru-RU" sz="1200" dirty="0"/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КСГ</a:t>
                      </a:r>
                    </a:p>
                    <a:p>
                      <a:pPr marL="0" algn="ctr" defTabSz="457200" rtl="0" eaLnBrk="1" fontAlgn="ctr" latinLnBrk="0" hangingPunct="1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Коэффициент относительной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затратоемкости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КСГ/КПГ</a:t>
                      </a:r>
                      <a:r>
                        <a:rPr lang="ru-RU" sz="1200" dirty="0"/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Доля заработной платы и прочих расходов</a:t>
                      </a:r>
                      <a:r>
                        <a:rPr lang="ru-RU" sz="1200" dirty="0"/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Тариф</a:t>
                      </a:r>
                    </a:p>
                    <a:p>
                      <a:pPr algn="ctr" fontAlgn="b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9384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st36.033</a:t>
                      </a: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генно-инженерных биологических препаратов и селективных иммунодепрессантов (уровень 6)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0,88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21,07%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solidFill>
                            <a:srgbClr val="0F2555"/>
                          </a:solidFill>
                        </a:rPr>
                        <a:t>23 252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90949"/>
                  </a:ext>
                </a:extLst>
              </a:tr>
              <a:tr h="309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st36.033.1</a:t>
                      </a: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генно-инженерных биологических препаратов и селективных иммунодепрессантов (уровень 6, gsh010)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0,758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27,32%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31638"/>
                  </a:ext>
                </a:extLst>
              </a:tr>
              <a:tr h="372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st36.033.2</a:t>
                      </a: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генно-инженерных биологических препаратов и селективных иммунодепрессантов (уровень 6, gsh001, gsh080)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0,809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25,62%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21 467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19603"/>
                  </a:ext>
                </a:extLst>
              </a:tr>
              <a:tr h="309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st36.033.3</a:t>
                      </a: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генно-инженерных биологических препаратов и селективных иммунодепрессантов (уровень 6, gsh072, gsh097)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0,908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22,88%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91590"/>
                  </a:ext>
                </a:extLst>
              </a:tr>
              <a:tr h="301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st36.033.4</a:t>
                      </a: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генно-инженерных биологических препаратов и селективных иммунодепрессантов (уровень 6, gsh067)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0,965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21,57%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76591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st36.033.5</a:t>
                      </a:r>
                    </a:p>
                  </a:txBody>
                  <a:tcPr marL="7930" marR="7930" marT="7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генно-инженерных биологических препаратов и селективных иммунодепрессантов (уровень 6, gsh094)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1,658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12,64%</a:t>
                      </a: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30" marR="7930" marT="7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1589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5B2F75-16A8-4EE6-B224-FBD88CFF0A31}"/>
              </a:ext>
            </a:extLst>
          </p:cNvPr>
          <p:cNvSpPr/>
          <p:nvPr/>
        </p:nvSpPr>
        <p:spPr>
          <a:xfrm>
            <a:off x="8419926" y="3025767"/>
            <a:ext cx="1479083" cy="53339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БСкс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25 968,48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5BFC159-73CE-43F6-86AB-1C2D60BC34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05314" cy="533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rgbClr val="0F2555"/>
                </a:solidFill>
              </a:rPr>
              <a:t>Круглосуточный стационар, Уровень 6, тариф по </a:t>
            </a:r>
            <a:r>
              <a:rPr lang="ru-RU" sz="1600" b="1" dirty="0" err="1">
                <a:solidFill>
                  <a:srgbClr val="0F2555"/>
                </a:solidFill>
              </a:rPr>
              <a:t>фед.КЗ</a:t>
            </a:r>
            <a:r>
              <a:rPr lang="ru-RU" sz="1600" b="1" dirty="0">
                <a:solidFill>
                  <a:srgbClr val="0F2555"/>
                </a:solidFill>
              </a:rPr>
              <a:t> = 23 252 рублей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D1C40FB-8F06-4ABE-A872-3A11DC84158D}"/>
                  </a:ext>
                </a:extLst>
              </p:cNvPr>
              <p:cNvSpPr/>
              <p:nvPr/>
            </p:nvSpPr>
            <p:spPr>
              <a:xfrm>
                <a:off x="76885" y="1832464"/>
                <a:ext cx="11975474" cy="1049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Стоимость одного случая госпитализации по КСГ, в составе которых Программой установлена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доля заработной платы и прочих расходов</a:t>
                </a:r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определяется по следующей формуле: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2000"/>
                  </a:lnSpc>
                  <a:spcAft>
                    <a:spcPts val="0"/>
                  </a:spcAft>
                  <a:tabLst>
                    <a:tab pos="603123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СС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=БС×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КЗ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КСГ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Д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ЗП</m:t>
                                </m:r>
                              </m:sub>
                            </m:sSub>
                          </m:e>
                        </m:d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+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ЗП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КС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КСГ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КУС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МО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×КД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 БС×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КД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×КСЛП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ru-RU" sz="1400" i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если КСЛП нет, то =0</a:t>
                </a:r>
                <a:endParaRPr lang="ru-RU" sz="1400" i="1" u="sn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D1C40FB-8F06-4ABE-A872-3A11DC841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" y="1832464"/>
                <a:ext cx="11975474" cy="1049839"/>
              </a:xfrm>
              <a:prstGeom prst="rect">
                <a:avLst/>
              </a:prstGeom>
              <a:blipFill>
                <a:blip r:embed="rId2"/>
                <a:stretch>
                  <a:fillRect l="-51" t="-581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88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925B692-B6A1-4965-A806-C36EFBBA7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649181"/>
              </p:ext>
            </p:extLst>
          </p:nvPr>
        </p:nvGraphicFramePr>
        <p:xfrm>
          <a:off x="36352" y="594360"/>
          <a:ext cx="11951510" cy="6049721"/>
        </p:xfrm>
        <a:graphic>
          <a:graphicData uri="http://schemas.openxmlformats.org/drawingml/2006/table">
            <a:tbl>
              <a:tblPr/>
              <a:tblGrid>
                <a:gridCol w="541566">
                  <a:extLst>
                    <a:ext uri="{9D8B030D-6E8A-4147-A177-3AD203B41FA5}">
                      <a16:colId xmlns:a16="http://schemas.microsoft.com/office/drawing/2014/main" val="2550362752"/>
                    </a:ext>
                  </a:extLst>
                </a:gridCol>
                <a:gridCol w="1669124">
                  <a:extLst>
                    <a:ext uri="{9D8B030D-6E8A-4147-A177-3AD203B41FA5}">
                      <a16:colId xmlns:a16="http://schemas.microsoft.com/office/drawing/2014/main" val="1020372950"/>
                    </a:ext>
                  </a:extLst>
                </a:gridCol>
                <a:gridCol w="3080865">
                  <a:extLst>
                    <a:ext uri="{9D8B030D-6E8A-4147-A177-3AD203B41FA5}">
                      <a16:colId xmlns:a16="http://schemas.microsoft.com/office/drawing/2014/main" val="2011150714"/>
                    </a:ext>
                  </a:extLst>
                </a:gridCol>
                <a:gridCol w="493331">
                  <a:extLst>
                    <a:ext uri="{9D8B030D-6E8A-4147-A177-3AD203B41FA5}">
                      <a16:colId xmlns:a16="http://schemas.microsoft.com/office/drawing/2014/main" val="4084087835"/>
                    </a:ext>
                  </a:extLst>
                </a:gridCol>
                <a:gridCol w="475711">
                  <a:extLst>
                    <a:ext uri="{9D8B030D-6E8A-4147-A177-3AD203B41FA5}">
                      <a16:colId xmlns:a16="http://schemas.microsoft.com/office/drawing/2014/main" val="159939436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1463553846"/>
                    </a:ext>
                  </a:extLst>
                </a:gridCol>
                <a:gridCol w="502134">
                  <a:extLst>
                    <a:ext uri="{9D8B030D-6E8A-4147-A177-3AD203B41FA5}">
                      <a16:colId xmlns:a16="http://schemas.microsoft.com/office/drawing/2014/main" val="1739202569"/>
                    </a:ext>
                  </a:extLst>
                </a:gridCol>
                <a:gridCol w="836900">
                  <a:extLst>
                    <a:ext uri="{9D8B030D-6E8A-4147-A177-3AD203B41FA5}">
                      <a16:colId xmlns:a16="http://schemas.microsoft.com/office/drawing/2014/main" val="4246368885"/>
                    </a:ext>
                  </a:extLst>
                </a:gridCol>
                <a:gridCol w="609472">
                  <a:extLst>
                    <a:ext uri="{9D8B030D-6E8A-4147-A177-3AD203B41FA5}">
                      <a16:colId xmlns:a16="http://schemas.microsoft.com/office/drawing/2014/main" val="4021881788"/>
                    </a:ext>
                  </a:extLst>
                </a:gridCol>
                <a:gridCol w="536896">
                  <a:extLst>
                    <a:ext uri="{9D8B030D-6E8A-4147-A177-3AD203B41FA5}">
                      <a16:colId xmlns:a16="http://schemas.microsoft.com/office/drawing/2014/main" val="3364437668"/>
                    </a:ext>
                  </a:extLst>
                </a:gridCol>
                <a:gridCol w="518628">
                  <a:extLst>
                    <a:ext uri="{9D8B030D-6E8A-4147-A177-3AD203B41FA5}">
                      <a16:colId xmlns:a16="http://schemas.microsoft.com/office/drawing/2014/main" val="1822442230"/>
                    </a:ext>
                  </a:extLst>
                </a:gridCol>
                <a:gridCol w="616663">
                  <a:extLst>
                    <a:ext uri="{9D8B030D-6E8A-4147-A177-3AD203B41FA5}">
                      <a16:colId xmlns:a16="http://schemas.microsoft.com/office/drawing/2014/main" val="1388235178"/>
                    </a:ext>
                  </a:extLst>
                </a:gridCol>
                <a:gridCol w="750291">
                  <a:extLst>
                    <a:ext uri="{9D8B030D-6E8A-4147-A177-3AD203B41FA5}">
                      <a16:colId xmlns:a16="http://schemas.microsoft.com/office/drawing/2014/main" val="2147734969"/>
                    </a:ext>
                  </a:extLst>
                </a:gridCol>
                <a:gridCol w="597553">
                  <a:extLst>
                    <a:ext uri="{9D8B030D-6E8A-4147-A177-3AD203B41FA5}">
                      <a16:colId xmlns:a16="http://schemas.microsoft.com/office/drawing/2014/main" val="1036276553"/>
                    </a:ext>
                  </a:extLst>
                </a:gridCol>
              </a:tblGrid>
              <a:tr h="345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схемы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схемы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Форма выпуска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препарата на схему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препарата в упаковке (мг)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ГРЛС с учетом НДС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Упаковок на курс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препарата на 1 ЗС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минус лекарство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 и прочие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ст-ть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разгрупприровкой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ст-ть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нового тарифа минус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ст-ть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препарата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разница тарифов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53566"/>
                  </a:ext>
                </a:extLst>
              </a:tr>
              <a:tr h="170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84156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81189"/>
                  </a:ext>
                </a:extLst>
              </a:tr>
              <a:tr h="345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Алирокумаб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150 мг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раствор для подкожного введения, 150 мг/мл, 1 мл - шприц в шприц-ручке (2)  /  / - пачка картонная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45105"/>
                  </a:ext>
                </a:extLst>
              </a:tr>
              <a:tr h="432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Абатацепт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125 мг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раствор для подкожного введения, 125 мг/мл, 1.007 мг/мл - шприцы с автоматически убирающейся иглой (4)  - пачки картонные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62 215,77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15 553,94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5 912,86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-1 785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71253"/>
                  </a:ext>
                </a:extLst>
              </a:tr>
              <a:tr h="5188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Омализумаб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150 мг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лиофилизат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для приготовления раствора для подкожного введения), п/к (1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лиофилизат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для приготовления раствора для подкожного введения, 150 мг, 150 мг - флаконы (1)  / в комплекте с растворителем (ампулы) 2 мл / - пачки  картонные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16 379,67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16 379,67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5 087,14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0268"/>
                  </a:ext>
                </a:extLst>
              </a:tr>
              <a:tr h="345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Омализумаб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150 мг (раствор для подкожного введения), п/к (1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раствор для подкожного введения, 150 мг/мл, 1 мл - шприц (1)  - пачка  картонная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18 487,22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5 546,38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832132"/>
                  </a:ext>
                </a:extLst>
              </a:tr>
              <a:tr h="432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Секукинумаб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 мг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лиофилизат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для приготовления раствора для подкожного введения), п/к (1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лиофилизат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для приготовления раствора для подкожного введения, 150 мг, 1 шт. - флакон (1)  - пачка картонная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37 159,95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18 579,97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5 453,62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151394"/>
                  </a:ext>
                </a:extLst>
              </a:tr>
              <a:tr h="345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Нетакимаб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120 мг подкожно (1 введение)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раствор для подкожного введения, 60 мг/мл, 1 мл - шприцы (2)  / спиртовая салфетка - 2 шт / - пачки картонные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8835"/>
                  </a:ext>
                </a:extLst>
              </a:tr>
              <a:tr h="436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gsh094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Секукинумаб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 мг (раствор для подкожного введения), п/к (1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введ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раствор для подкожного введения, 150 мг/мл, 1 мл - шприцы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автоинжекторах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(ручках) (1)  / -- / - пачка  картонная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38 003,53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38 003,53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-14 752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0053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1CF0FE-7743-4521-A40E-90549B17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5314" cy="132080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F2555"/>
                </a:solidFill>
              </a:rPr>
              <a:t>Круглосуточный стационар, Уровень 6, тариф по </a:t>
            </a:r>
            <a:r>
              <a:rPr lang="ru-RU" sz="1600" b="1" dirty="0" err="1">
                <a:solidFill>
                  <a:srgbClr val="0F2555"/>
                </a:solidFill>
              </a:rPr>
              <a:t>фед.КЗ</a:t>
            </a:r>
            <a:r>
              <a:rPr lang="ru-RU" sz="1600" b="1" dirty="0">
                <a:solidFill>
                  <a:srgbClr val="0F2555"/>
                </a:solidFill>
              </a:rPr>
              <a:t> = 23 252 рублей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01EF4F-2D8E-4D09-B2C6-9E2524293990}"/>
              </a:ext>
            </a:extLst>
          </p:cNvPr>
          <p:cNvSpPr/>
          <p:nvPr/>
        </p:nvSpPr>
        <p:spPr>
          <a:xfrm>
            <a:off x="7793372" y="1"/>
            <a:ext cx="4202885" cy="248432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2555"/>
                </a:solidFill>
              </a:rPr>
              <a:t>тариф по </a:t>
            </a:r>
            <a:r>
              <a:rPr lang="ru-RU" sz="1200" b="1" dirty="0" err="1">
                <a:solidFill>
                  <a:srgbClr val="0F2555"/>
                </a:solidFill>
              </a:rPr>
              <a:t>фед.КЗ</a:t>
            </a:r>
            <a:r>
              <a:rPr lang="ru-RU" sz="1200" b="1" dirty="0">
                <a:solidFill>
                  <a:srgbClr val="0F2555"/>
                </a:solidFill>
              </a:rPr>
              <a:t> = 0,88 доля ЗП 21%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7E3026-A20D-4C39-8543-FDD7C0C9A19A}"/>
              </a:ext>
            </a:extLst>
          </p:cNvPr>
          <p:cNvSpPr/>
          <p:nvPr/>
        </p:nvSpPr>
        <p:spPr>
          <a:xfrm>
            <a:off x="180174" y="6577730"/>
            <a:ext cx="11975474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Уровень 6 в схемах нет уточнения по категории возраст (взрослые/дети), дозы не привязаны к весу, тариф в группе определяется как среднее арифметическое</a:t>
            </a:r>
            <a:endParaRPr lang="ru-RU" sz="12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6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54B19-2C49-41C3-A41E-5D6742F9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6" y="138419"/>
            <a:ext cx="10991752" cy="1320800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rgbClr val="0F2555"/>
                </a:solidFill>
              </a:rPr>
              <a:t>Разгруппировка</a:t>
            </a:r>
            <a:r>
              <a:rPr lang="ru-RU" sz="1800" b="1" dirty="0">
                <a:solidFill>
                  <a:srgbClr val="0F2555"/>
                </a:solidFill>
              </a:rPr>
              <a:t> препаратов с учетом средней массы тела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304C2E-2F11-432E-9389-ED9FDA89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46" y="1375795"/>
            <a:ext cx="11859848" cy="5343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14C0FD-4F8E-458E-B73F-A65C57C30D50}"/>
              </a:ext>
            </a:extLst>
          </p:cNvPr>
          <p:cNvSpPr txBox="1"/>
          <p:nvPr/>
        </p:nvSpPr>
        <p:spPr>
          <a:xfrm>
            <a:off x="2724561" y="2867224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30кг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E6836-CE8E-4231-AE04-27A919655087}"/>
              </a:ext>
            </a:extLst>
          </p:cNvPr>
          <p:cNvSpPr txBox="1"/>
          <p:nvPr/>
        </p:nvSpPr>
        <p:spPr>
          <a:xfrm>
            <a:off x="2724561" y="4845374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55кг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21365-AAE6-4A0F-9537-FC716E750D33}"/>
              </a:ext>
            </a:extLst>
          </p:cNvPr>
          <p:cNvSpPr txBox="1"/>
          <p:nvPr/>
        </p:nvSpPr>
        <p:spPr>
          <a:xfrm>
            <a:off x="2735283" y="4017138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57кг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C9882-12E5-4F02-A0DA-D5E982E0F8A1}"/>
              </a:ext>
            </a:extLst>
          </p:cNvPr>
          <p:cNvSpPr txBox="1"/>
          <p:nvPr/>
        </p:nvSpPr>
        <p:spPr>
          <a:xfrm>
            <a:off x="2735283" y="5581063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30кг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E3A56-6230-44B1-B2FE-96B3470B30CB}"/>
              </a:ext>
            </a:extLst>
          </p:cNvPr>
          <p:cNvSpPr txBox="1"/>
          <p:nvPr/>
        </p:nvSpPr>
        <p:spPr>
          <a:xfrm>
            <a:off x="2724561" y="6409299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55кг</a:t>
            </a:r>
          </a:p>
        </p:txBody>
      </p:sp>
    </p:spTree>
    <p:extLst>
      <p:ext uri="{BB962C8B-B14F-4D97-AF65-F5344CB8AC3E}">
        <p14:creationId xmlns:p14="http://schemas.microsoft.com/office/powerpoint/2010/main" val="133141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B525F2-F919-4EF8-90F1-12132D04C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27" y="1459220"/>
            <a:ext cx="11056690" cy="478918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11B6E4-5FDF-47DD-A72E-2204537D9847}"/>
              </a:ext>
            </a:extLst>
          </p:cNvPr>
          <p:cNvSpPr txBox="1">
            <a:spLocks/>
          </p:cNvSpPr>
          <p:nvPr/>
        </p:nvSpPr>
        <p:spPr>
          <a:xfrm>
            <a:off x="130346" y="138419"/>
            <a:ext cx="109917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err="1">
                <a:solidFill>
                  <a:srgbClr val="0F2555"/>
                </a:solidFill>
              </a:rPr>
              <a:t>Разгруппировка</a:t>
            </a:r>
            <a:r>
              <a:rPr lang="ru-RU" sz="1800" b="1" dirty="0">
                <a:solidFill>
                  <a:srgbClr val="0F2555"/>
                </a:solidFill>
              </a:rPr>
              <a:t> препаратов с учетом средней массы тела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4B17B-54EC-4CCB-9EFD-3B0B7A5E372B}"/>
              </a:ext>
            </a:extLst>
          </p:cNvPr>
          <p:cNvSpPr txBox="1"/>
          <p:nvPr/>
        </p:nvSpPr>
        <p:spPr>
          <a:xfrm>
            <a:off x="2780025" y="4230382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70кг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1865F-A90F-4CA7-BF98-0D9DF6363226}"/>
              </a:ext>
            </a:extLst>
          </p:cNvPr>
          <p:cNvSpPr txBox="1"/>
          <p:nvPr/>
        </p:nvSpPr>
        <p:spPr>
          <a:xfrm>
            <a:off x="2780025" y="4701563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60кг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93ABB-8624-4E44-BA37-860612C97A42}"/>
              </a:ext>
            </a:extLst>
          </p:cNvPr>
          <p:cNvSpPr txBox="1"/>
          <p:nvPr/>
        </p:nvSpPr>
        <p:spPr>
          <a:xfrm>
            <a:off x="2780030" y="5267975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70кг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0677A-D6C2-41AD-91DE-6CFDC9678813}"/>
              </a:ext>
            </a:extLst>
          </p:cNvPr>
          <p:cNvSpPr txBox="1"/>
          <p:nvPr/>
        </p:nvSpPr>
        <p:spPr>
          <a:xfrm>
            <a:off x="2780025" y="5877580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70кг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9C4F1-AA22-4E81-9C86-F1363EDB179D}"/>
              </a:ext>
            </a:extLst>
          </p:cNvPr>
          <p:cNvSpPr txBox="1"/>
          <p:nvPr/>
        </p:nvSpPr>
        <p:spPr>
          <a:xfrm>
            <a:off x="2780025" y="1816535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75кг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F155C-E596-4220-8525-4CE057E3631E}"/>
              </a:ext>
            </a:extLst>
          </p:cNvPr>
          <p:cNvSpPr txBox="1"/>
          <p:nvPr/>
        </p:nvSpPr>
        <p:spPr>
          <a:xfrm>
            <a:off x="2813586" y="3046864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70кг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3E17B-B33C-43BF-AC16-9D6E8250FCB1}"/>
              </a:ext>
            </a:extLst>
          </p:cNvPr>
          <p:cNvSpPr txBox="1"/>
          <p:nvPr/>
        </p:nvSpPr>
        <p:spPr>
          <a:xfrm>
            <a:off x="2813586" y="3685566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75кг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C8A7E-3F1C-4EA3-9A63-A1FC45B9C4E5}"/>
              </a:ext>
            </a:extLst>
          </p:cNvPr>
          <p:cNvSpPr txBox="1"/>
          <p:nvPr/>
        </p:nvSpPr>
        <p:spPr>
          <a:xfrm>
            <a:off x="2780025" y="2496813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75кг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61E4E2A2-A899-450C-8851-215A74BD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984" y="618921"/>
            <a:ext cx="796954" cy="849619"/>
          </a:xfrm>
          <a:prstGeom prst="rect">
            <a:avLst/>
          </a:prstGeom>
          <a:solidFill>
            <a:schemeClr val="bg1"/>
          </a:solidFill>
          <a:ln w="28575">
            <a:solidFill>
              <a:srgbClr val="07A9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ФФОМС</a:t>
            </a:r>
          </a:p>
        </p:txBody>
      </p:sp>
      <p:sp>
        <p:nvSpPr>
          <p:cNvPr id="16" name="Заголовок 14">
            <a:extLst>
              <a:ext uri="{FF2B5EF4-FFF2-40B4-BE49-F238E27FC236}">
                <a16:creationId xmlns:a16="http://schemas.microsoft.com/office/drawing/2014/main" id="{B270A5D1-3570-4ED5-99EB-E3E131FC4807}"/>
              </a:ext>
            </a:extLst>
          </p:cNvPr>
          <p:cNvSpPr txBox="1">
            <a:spLocks/>
          </p:cNvSpPr>
          <p:nvPr/>
        </p:nvSpPr>
        <p:spPr>
          <a:xfrm>
            <a:off x="9470924" y="609600"/>
            <a:ext cx="672980" cy="849619"/>
          </a:xfrm>
          <a:prstGeom prst="rect">
            <a:avLst/>
          </a:prstGeom>
          <a:solidFill>
            <a:schemeClr val="bg1"/>
          </a:solidFill>
          <a:ln w="28575" cap="rnd" cmpd="sng" algn="ctr">
            <a:solidFill>
              <a:srgbClr val="07A9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 МО</a:t>
            </a:r>
          </a:p>
        </p:txBody>
      </p:sp>
    </p:spTree>
    <p:extLst>
      <p:ext uri="{BB962C8B-B14F-4D97-AF65-F5344CB8AC3E}">
        <p14:creationId xmlns:p14="http://schemas.microsoft.com/office/powerpoint/2010/main" val="327572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олос">
            <a:extLst>
              <a:ext uri="{FF2B5EF4-FFF2-40B4-BE49-F238E27FC236}">
                <a16:creationId xmlns:a16="http://schemas.microsoft.com/office/drawing/2014/main" id="{8665C9FA-99DB-452A-B9DD-996C6716B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99" y="656542"/>
            <a:ext cx="3283455" cy="36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3463E7-3A82-4795-A949-4B81EEDEE9F9}"/>
              </a:ext>
            </a:extLst>
          </p:cNvPr>
          <p:cNvSpPr/>
          <p:nvPr/>
        </p:nvSpPr>
        <p:spPr>
          <a:xfrm>
            <a:off x="591058" y="1630045"/>
            <a:ext cx="2761672" cy="1666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РФ____ФФОМС</a:t>
            </a:r>
          </a:p>
          <a:p>
            <a:pPr lvl="0" algn="ctr" fontAlgn="ctr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рекомендации по способам оплаты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891B37-8D64-4046-9E8F-4F563183D057}"/>
              </a:ext>
            </a:extLst>
          </p:cNvPr>
          <p:cNvSpPr/>
          <p:nvPr/>
        </p:nvSpPr>
        <p:spPr>
          <a:xfrm>
            <a:off x="7345218" y="2425792"/>
            <a:ext cx="2761672" cy="508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ТФОМС субъекта РФ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236F2AC-5E52-406E-92D4-F40EA139FDF9}"/>
              </a:ext>
            </a:extLst>
          </p:cNvPr>
          <p:cNvSpPr txBox="1">
            <a:spLocks/>
          </p:cNvSpPr>
          <p:nvPr/>
        </p:nvSpPr>
        <p:spPr>
          <a:xfrm>
            <a:off x="252955" y="3406077"/>
            <a:ext cx="5251882" cy="31701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1600" b="0" i="1" dirty="0">
                <a:solidFill>
                  <a:srgbClr val="002060"/>
                </a:solidFill>
              </a:rPr>
              <a:t>правила расчета КЗ (тариф) исходя из средней массы тела (60 – расчет на федеральном уровне) и дозы препарата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i="1" dirty="0">
                <a:solidFill>
                  <a:srgbClr val="002060"/>
                </a:solidFill>
              </a:rPr>
              <a:t>2) Определение схемы лечения в соответствующую КСГ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i="1" dirty="0">
                <a:solidFill>
                  <a:srgbClr val="002060"/>
                </a:solidFill>
              </a:rPr>
              <a:t>3) Порядок расчета стоимости лечения (математическая формула)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800" b="0" i="1" dirty="0">
              <a:solidFill>
                <a:srgbClr val="00206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56A254-1719-47CE-BEAF-11878C432439}"/>
              </a:ext>
            </a:extLst>
          </p:cNvPr>
          <p:cNvSpPr txBox="1">
            <a:spLocks/>
          </p:cNvSpPr>
          <p:nvPr/>
        </p:nvSpPr>
        <p:spPr>
          <a:xfrm>
            <a:off x="7205133" y="3406077"/>
            <a:ext cx="3389744" cy="2283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1600" b="0" i="1" dirty="0">
                <a:solidFill>
                  <a:srgbClr val="002060"/>
                </a:solidFill>
              </a:rPr>
              <a:t>размер коэффициента дифференциации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ru-RU" sz="1600" b="0" i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ru-RU" sz="1600" b="0" i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ru-RU" sz="1600" b="0" i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0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i="1" dirty="0">
                <a:solidFill>
                  <a:srgbClr val="002060"/>
                </a:solidFill>
              </a:rPr>
              <a:t>2) применение </a:t>
            </a:r>
            <a:r>
              <a:rPr lang="ru-RU" sz="1600" b="0" i="1" dirty="0" err="1">
                <a:solidFill>
                  <a:srgbClr val="002060"/>
                </a:solidFill>
              </a:rPr>
              <a:t>разгруппировки</a:t>
            </a:r>
            <a:r>
              <a:rPr lang="ru-RU" sz="1600" b="0" i="1" dirty="0">
                <a:solidFill>
                  <a:srgbClr val="002060"/>
                </a:solidFill>
              </a:rPr>
              <a:t> тарифов КСГ в целях равной доступности максимального количества назначаемых схем лечения</a:t>
            </a:r>
            <a:endParaRPr lang="ru-RU" sz="1800" b="0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B5D6F10-C78F-473C-8B6E-758EC03D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58199"/>
              </p:ext>
            </p:extLst>
          </p:nvPr>
        </p:nvGraphicFramePr>
        <p:xfrm>
          <a:off x="7453672" y="3970098"/>
          <a:ext cx="1866900" cy="1285875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332995584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(КД - 1,137)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492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(КД - 1,132)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3454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(КД - 1,115)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34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(КД - 1,092)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3624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(КД - 1,083)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710585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471757-A35E-4EC2-8C47-F6D5C5363964}"/>
              </a:ext>
            </a:extLst>
          </p:cNvPr>
          <p:cNvSpPr/>
          <p:nvPr/>
        </p:nvSpPr>
        <p:spPr>
          <a:xfrm>
            <a:off x="0" y="0"/>
            <a:ext cx="12192000" cy="656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ФАКТОРЫ, ВЛИЯЮЩИЕ НА ФОРМИРОВАНИЕ СТОИМОСТИ ТЕРАПИИ С ПРИМЕНЕНИЕМ ГИБП И СИ</a:t>
            </a:r>
          </a:p>
        </p:txBody>
      </p:sp>
    </p:spTree>
    <p:extLst>
      <p:ext uri="{BB962C8B-B14F-4D97-AF65-F5344CB8AC3E}">
        <p14:creationId xmlns:p14="http://schemas.microsoft.com/office/powerpoint/2010/main" val="64766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D3611D-9BDC-4CA9-BA71-E0A03ACBB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82" y="1104856"/>
            <a:ext cx="10343626" cy="532700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9578C00-E091-438B-BC6A-9B041962B143}"/>
              </a:ext>
            </a:extLst>
          </p:cNvPr>
          <p:cNvSpPr txBox="1">
            <a:spLocks/>
          </p:cNvSpPr>
          <p:nvPr/>
        </p:nvSpPr>
        <p:spPr>
          <a:xfrm>
            <a:off x="44868" y="-37987"/>
            <a:ext cx="1099175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err="1">
                <a:solidFill>
                  <a:srgbClr val="0F2555"/>
                </a:solidFill>
              </a:rPr>
              <a:t>Разгруппировка</a:t>
            </a:r>
            <a:r>
              <a:rPr lang="ru-RU" sz="1800" b="1" dirty="0">
                <a:solidFill>
                  <a:srgbClr val="0F2555"/>
                </a:solidFill>
              </a:rPr>
              <a:t> препаратов с учетом средней массы тела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9C97F3-922B-45BA-AF14-07C9E9BA3775}"/>
              </a:ext>
            </a:extLst>
          </p:cNvPr>
          <p:cNvSpPr/>
          <p:nvPr/>
        </p:nvSpPr>
        <p:spPr>
          <a:xfrm>
            <a:off x="413984" y="6547933"/>
            <a:ext cx="11975474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расчета масса тела «дети» 38 кг;  «взрослые» 75 кг</a:t>
            </a:r>
            <a:endParaRPr lang="ru-RU" sz="12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64162C-B367-40A9-8594-DE3FA4266AC8}"/>
              </a:ext>
            </a:extLst>
          </p:cNvPr>
          <p:cNvSpPr txBox="1"/>
          <p:nvPr/>
        </p:nvSpPr>
        <p:spPr>
          <a:xfrm>
            <a:off x="2436076" y="4568124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75кг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9D225-6BB1-4923-B14E-127CD67AB029}"/>
              </a:ext>
            </a:extLst>
          </p:cNvPr>
          <p:cNvSpPr txBox="1"/>
          <p:nvPr/>
        </p:nvSpPr>
        <p:spPr>
          <a:xfrm>
            <a:off x="2436076" y="5574803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75кг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C704B-1379-484C-A11E-685BE8033DB6}"/>
              </a:ext>
            </a:extLst>
          </p:cNvPr>
          <p:cNvSpPr txBox="1"/>
          <p:nvPr/>
        </p:nvSpPr>
        <p:spPr>
          <a:xfrm>
            <a:off x="2448664" y="1163051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38кг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87EF5-6FE0-43EB-B4AA-EBE05CDEA8F7}"/>
              </a:ext>
            </a:extLst>
          </p:cNvPr>
          <p:cNvSpPr txBox="1"/>
          <p:nvPr/>
        </p:nvSpPr>
        <p:spPr>
          <a:xfrm>
            <a:off x="2436076" y="2044917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38кг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1A88C-7D14-4B79-821B-D921FE539FD5}"/>
              </a:ext>
            </a:extLst>
          </p:cNvPr>
          <p:cNvSpPr txBox="1"/>
          <p:nvPr/>
        </p:nvSpPr>
        <p:spPr>
          <a:xfrm>
            <a:off x="2416974" y="2953467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38кг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83D7E-8BF8-49DE-8113-7D8E05A84679}"/>
              </a:ext>
            </a:extLst>
          </p:cNvPr>
          <p:cNvSpPr txBox="1"/>
          <p:nvPr/>
        </p:nvSpPr>
        <p:spPr>
          <a:xfrm>
            <a:off x="2416974" y="3800775"/>
            <a:ext cx="672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Calibri"/>
              </a:rPr>
              <a:t>38кг</a:t>
            </a:r>
          </a:p>
        </p:txBody>
      </p:sp>
      <p:sp>
        <p:nvSpPr>
          <p:cNvPr id="17" name="Заголовок 14">
            <a:extLst>
              <a:ext uri="{FF2B5EF4-FFF2-40B4-BE49-F238E27FC236}">
                <a16:creationId xmlns:a16="http://schemas.microsoft.com/office/drawing/2014/main" id="{2B03B3C5-779D-45D4-8034-68D109D7DC63}"/>
              </a:ext>
            </a:extLst>
          </p:cNvPr>
          <p:cNvSpPr txBox="1">
            <a:spLocks/>
          </p:cNvSpPr>
          <p:nvPr/>
        </p:nvSpPr>
        <p:spPr>
          <a:xfrm>
            <a:off x="2846449" y="313432"/>
            <a:ext cx="827929" cy="849619"/>
          </a:xfrm>
          <a:prstGeom prst="rect">
            <a:avLst/>
          </a:prstGeom>
          <a:solidFill>
            <a:schemeClr val="bg1"/>
          </a:solidFill>
          <a:ln w="28575" cap="rnd" cmpd="sng" algn="ctr">
            <a:solidFill>
              <a:srgbClr val="07A9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ФФОМС</a:t>
            </a:r>
          </a:p>
        </p:txBody>
      </p:sp>
      <p:sp>
        <p:nvSpPr>
          <p:cNvPr id="18" name="Заголовок 14">
            <a:extLst>
              <a:ext uri="{FF2B5EF4-FFF2-40B4-BE49-F238E27FC236}">
                <a16:creationId xmlns:a16="http://schemas.microsoft.com/office/drawing/2014/main" id="{5F8C2358-7283-49B3-8FC6-61DD0CE74D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2571" y="315575"/>
            <a:ext cx="672980" cy="789281"/>
          </a:xfrm>
          <a:prstGeom prst="rect">
            <a:avLst/>
          </a:prstGeom>
          <a:solidFill>
            <a:schemeClr val="bg1"/>
          </a:solidFill>
          <a:ln w="28575" cap="rnd" cmpd="sng" algn="ctr">
            <a:solidFill>
              <a:srgbClr val="07A9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 МО</a:t>
            </a:r>
          </a:p>
        </p:txBody>
      </p:sp>
    </p:spTree>
    <p:extLst>
      <p:ext uri="{BB962C8B-B14F-4D97-AF65-F5344CB8AC3E}">
        <p14:creationId xmlns:p14="http://schemas.microsoft.com/office/powerpoint/2010/main" val="157337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6D6D9A-3848-6C44-A3BF-03131780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3391" y="2540360"/>
            <a:ext cx="5868351" cy="145956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1026" name="Picture 2" descr="Картинки Спасибо за внимание для презентации (40 фото) ⋆ GifFun.ru">
            <a:extLst>
              <a:ext uri="{FF2B5EF4-FFF2-40B4-BE49-F238E27FC236}">
                <a16:creationId xmlns:a16="http://schemas.microsoft.com/office/drawing/2014/main" id="{0FE15CAE-3801-4CCB-8BAF-BE55E436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5" y="1643063"/>
            <a:ext cx="6408305" cy="48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1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E7248D-B2F9-4E21-A4B1-1C8DA66ECD0C}"/>
              </a:ext>
            </a:extLst>
          </p:cNvPr>
          <p:cNvSpPr/>
          <p:nvPr/>
        </p:nvSpPr>
        <p:spPr>
          <a:xfrm>
            <a:off x="0" y="0"/>
            <a:ext cx="12192000" cy="1148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ФАКТИЧЕСКАЯ СРЕДНЯЯ СТОИМОСТЬ МЕДИЦИНСКОЙ ПОМОЩИ С ПРИМЕНЕНИЕМ ГЕННО-ИНЖЕНЕРНЫХ ПРЕПАРАТОВ И СЕЛЕКТИВНЫХ ИММУНДЕПРЕСАНТОВ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УСЛОВИЯХ КРУГЛОСУТОЧНОГО И ДНЕВНОГО СТАЦИОНАРОВ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65A3DBF-2C03-4828-AFB4-B0748576C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3572"/>
              </p:ext>
            </p:extLst>
          </p:nvPr>
        </p:nvGraphicFramePr>
        <p:xfrm>
          <a:off x="752026" y="2536196"/>
          <a:ext cx="3861274" cy="346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637">
                  <a:extLst>
                    <a:ext uri="{9D8B030D-6E8A-4147-A177-3AD203B41FA5}">
                      <a16:colId xmlns:a16="http://schemas.microsoft.com/office/drawing/2014/main" val="3593213537"/>
                    </a:ext>
                  </a:extLst>
                </a:gridCol>
                <a:gridCol w="1930637">
                  <a:extLst>
                    <a:ext uri="{9D8B030D-6E8A-4147-A177-3AD203B41FA5}">
                      <a16:colId xmlns:a16="http://schemas.microsoft.com/office/drawing/2014/main" val="1915145367"/>
                    </a:ext>
                  </a:extLst>
                </a:gridCol>
              </a:tblGrid>
              <a:tr h="10843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700192"/>
                  </a:ext>
                </a:extLst>
              </a:tr>
              <a:tr h="11680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год-2021 год (одна КСГ)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130 000</a:t>
                      </a:r>
                    </a:p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  <a:r>
                        <a:rPr lang="ru-RU" sz="20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7788156"/>
                  </a:ext>
                </a:extLst>
              </a:tr>
              <a:tr h="11350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2022 года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ФФОМС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ФАКТ 58 000</a:t>
                      </a:r>
                    </a:p>
                    <a:p>
                      <a:pPr algn="ctr" fontAlgn="ctr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рублей</a:t>
                      </a:r>
                      <a:endParaRPr lang="ru-RU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13650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46C0556-3558-41E0-86B2-85B7FE31B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46934"/>
              </p:ext>
            </p:extLst>
          </p:nvPr>
        </p:nvGraphicFramePr>
        <p:xfrm>
          <a:off x="5686533" y="1751843"/>
          <a:ext cx="5753441" cy="50098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9654">
                  <a:extLst>
                    <a:ext uri="{9D8B030D-6E8A-4147-A177-3AD203B41FA5}">
                      <a16:colId xmlns:a16="http://schemas.microsoft.com/office/drawing/2014/main" val="3834420145"/>
                    </a:ext>
                  </a:extLst>
                </a:gridCol>
                <a:gridCol w="2171816">
                  <a:extLst>
                    <a:ext uri="{9D8B030D-6E8A-4147-A177-3AD203B41FA5}">
                      <a16:colId xmlns:a16="http://schemas.microsoft.com/office/drawing/2014/main" val="1012187837"/>
                    </a:ext>
                  </a:extLst>
                </a:gridCol>
                <a:gridCol w="1401971">
                  <a:extLst>
                    <a:ext uri="{9D8B030D-6E8A-4147-A177-3AD203B41FA5}">
                      <a16:colId xmlns:a16="http://schemas.microsoft.com/office/drawing/2014/main" val="3969692339"/>
                    </a:ext>
                  </a:extLst>
                </a:gridCol>
              </a:tblGrid>
              <a:tr h="9052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лекарственного препарата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цена за упаковку по контракту,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282731"/>
                  </a:ext>
                </a:extLst>
              </a:tr>
              <a:tr h="43532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Адалимумаб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50 680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3744927"/>
                  </a:ext>
                </a:extLst>
              </a:tr>
              <a:tr h="35996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Омализумаб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18 815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177711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Голимумаб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89 500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2376955"/>
                  </a:ext>
                </a:extLst>
              </a:tr>
              <a:tr h="4568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Паливизумаб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36 748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4618879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Тоцилизумаб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26 618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1426804"/>
                  </a:ext>
                </a:extLst>
              </a:tr>
              <a:tr h="60041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Цертолизумаба</a:t>
                      </a:r>
                      <a:r>
                        <a:rPr lang="ru-RU" sz="18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пэгол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49 519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256370"/>
                  </a:ext>
                </a:extLst>
              </a:tr>
              <a:tr h="39640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Этанерцепт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29 727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012594"/>
                  </a:ext>
                </a:extLst>
              </a:tr>
              <a:tr h="4015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Тофацитиниб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22 538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0359929"/>
                  </a:ext>
                </a:extLst>
              </a:tr>
              <a:tr h="60041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Ритуксимаб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25 129   </a:t>
                      </a:r>
                      <a:endParaRPr lang="ru-RU" sz="1800" b="1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 b="0" i="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480986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AD8E45-EA20-46C9-955F-1D64E71718A8}"/>
              </a:ext>
            </a:extLst>
          </p:cNvPr>
          <p:cNvSpPr txBox="1">
            <a:spLocks/>
          </p:cNvSpPr>
          <p:nvPr/>
        </p:nvSpPr>
        <p:spPr>
          <a:xfrm>
            <a:off x="5686533" y="1148315"/>
            <a:ext cx="5947795" cy="635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СВЕДЕНИЯ О ЗАКУПКАХ ГЕННО-ИНЖЕНЕРНЫХ БИОЛОГИЧЕСКИХ ПРЕПАРАТОВ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656F189-7A62-43A5-8E0A-2B37B9A19AD0}"/>
              </a:ext>
            </a:extLst>
          </p:cNvPr>
          <p:cNvSpPr txBox="1">
            <a:spLocks/>
          </p:cNvSpPr>
          <p:nvPr/>
        </p:nvSpPr>
        <p:spPr>
          <a:xfrm>
            <a:off x="999272" y="1870745"/>
            <a:ext cx="3366782" cy="40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Эволюция КСГ</a:t>
            </a:r>
          </a:p>
        </p:txBody>
      </p:sp>
    </p:spTree>
    <p:extLst>
      <p:ext uri="{BB962C8B-B14F-4D97-AF65-F5344CB8AC3E}">
        <p14:creationId xmlns:p14="http://schemas.microsoft.com/office/powerpoint/2010/main" val="132453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E73C1CB-C8A8-46B7-97D4-B3CA743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ПРЕДЛОЖЕНИЕ ТФОМС МО ПО РАЗГРУППИРОВКЕ КСГ 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ЛЕЧЕНИЕ С ПРИМЕНЕНИЕМ ГИБП И СИ»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DE7ED1-B89F-4490-ADC0-DA009CBC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7171-1602-4B5A-8F57-79A457FB9CA2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C822A7-7A01-4CAE-A59A-351A83EDDE33}"/>
              </a:ext>
            </a:extLst>
          </p:cNvPr>
          <p:cNvSpPr/>
          <p:nvPr/>
        </p:nvSpPr>
        <p:spPr>
          <a:xfrm>
            <a:off x="407368" y="908720"/>
            <a:ext cx="2448272" cy="1872208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клинико-статистических подгрупп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03A189-7B7F-4640-8C6D-BADA5C93A854}"/>
              </a:ext>
            </a:extLst>
          </p:cNvPr>
          <p:cNvSpPr/>
          <p:nvPr/>
        </p:nvSpPr>
        <p:spPr>
          <a:xfrm>
            <a:off x="4439816" y="908719"/>
            <a:ext cx="2448272" cy="2329429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МНН лекарственных препаратов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2023 году 36 МНН)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75A26DD-1AF3-4DCC-B8EF-D8E490211F05}"/>
              </a:ext>
            </a:extLst>
          </p:cNvPr>
          <p:cNvSpPr/>
          <p:nvPr/>
        </p:nvSpPr>
        <p:spPr>
          <a:xfrm>
            <a:off x="3143672" y="1484784"/>
            <a:ext cx="1008112" cy="72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C8E5595-47F9-4AEB-AAE3-71079013BAB8}"/>
              </a:ext>
            </a:extLst>
          </p:cNvPr>
          <p:cNvSpPr/>
          <p:nvPr/>
        </p:nvSpPr>
        <p:spPr>
          <a:xfrm>
            <a:off x="7176914" y="1484784"/>
            <a:ext cx="1008112" cy="72008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FD20C1-6FB4-41B7-8200-87AB0998D905}"/>
              </a:ext>
            </a:extLst>
          </p:cNvPr>
          <p:cNvSpPr/>
          <p:nvPr/>
        </p:nvSpPr>
        <p:spPr>
          <a:xfrm>
            <a:off x="8400256" y="908720"/>
            <a:ext cx="3672408" cy="232943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дозировки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введения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(2023 год 121 вариация) </a:t>
            </a:r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72DD764E-CDB1-47F2-AC7B-C89C65C72A59}"/>
              </a:ext>
            </a:extLst>
          </p:cNvPr>
          <p:cNvSpPr/>
          <p:nvPr/>
        </p:nvSpPr>
        <p:spPr>
          <a:xfrm>
            <a:off x="408460" y="4522234"/>
            <a:ext cx="792088" cy="79208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D29F6E-6AE6-4C63-B86B-8A9B35E54F70}"/>
              </a:ext>
            </a:extLst>
          </p:cNvPr>
          <p:cNvSpPr/>
          <p:nvPr/>
        </p:nvSpPr>
        <p:spPr>
          <a:xfrm>
            <a:off x="1276226" y="5089147"/>
            <a:ext cx="319501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Иксекизумаб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5EADBB-33AD-475F-B4B2-926C3193E4F0}"/>
              </a:ext>
            </a:extLst>
          </p:cNvPr>
          <p:cNvSpPr/>
          <p:nvPr/>
        </p:nvSpPr>
        <p:spPr>
          <a:xfrm>
            <a:off x="7799536" y="5089147"/>
            <a:ext cx="312149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Гуселькумаб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64155F8-F522-4B20-916B-1FFC335056D3}"/>
              </a:ext>
            </a:extLst>
          </p:cNvPr>
          <p:cNvSpPr/>
          <p:nvPr/>
        </p:nvSpPr>
        <p:spPr>
          <a:xfrm>
            <a:off x="1273597" y="3750939"/>
            <a:ext cx="9644806" cy="11673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Добавлены новые лекарственные препараты,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перечень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ЖНВЛП с 2021 года</a:t>
            </a:r>
            <a:endParaRPr lang="ru-RU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2D02A4-D300-45BD-9CC9-664C4D0FE203}"/>
              </a:ext>
            </a:extLst>
          </p:cNvPr>
          <p:cNvSpPr/>
          <p:nvPr/>
        </p:nvSpPr>
        <p:spPr>
          <a:xfrm>
            <a:off x="1273597" y="5811787"/>
            <a:ext cx="3197645" cy="78556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Стоимость препарата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ГРЛС с НДС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51 685 рублей</a:t>
            </a:r>
            <a:endParaRPr lang="ru-RU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2E0AB7-47A3-411A-A779-E9CA3F6547A7}"/>
              </a:ext>
            </a:extLst>
          </p:cNvPr>
          <p:cNvSpPr/>
          <p:nvPr/>
        </p:nvSpPr>
        <p:spPr>
          <a:xfrm>
            <a:off x="7796908" y="5771084"/>
            <a:ext cx="3121495" cy="82626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Стоимость препарата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ГРЛС с НДС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139 688 рублей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92842E-2528-4E8F-991C-7EDF3581E3DA}"/>
              </a:ext>
            </a:extLst>
          </p:cNvPr>
          <p:cNvSpPr/>
          <p:nvPr/>
        </p:nvSpPr>
        <p:spPr>
          <a:xfrm>
            <a:off x="9357655" y="991344"/>
            <a:ext cx="2161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46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E73C1CB-C8A8-46B7-97D4-B3CA743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949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ПРЕДЛОЖЕНИЕ ТФОМС МО ПО РАЗГРУППИРОВКЕ КСГ 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ЛЕЧЕНИЕ С ПРИМЕНЕНИЕМ ГИБП И СИ»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800E0D-1BBF-4031-9826-98040BC002FD}"/>
              </a:ext>
            </a:extLst>
          </p:cNvPr>
          <p:cNvGraphicFramePr>
            <a:graphicFrameLocks noGrp="1"/>
          </p:cNvGraphicFramePr>
          <p:nvPr/>
        </p:nvGraphicFramePr>
        <p:xfrm>
          <a:off x="0" y="638065"/>
          <a:ext cx="12120112" cy="5835885"/>
        </p:xfrm>
        <a:graphic>
          <a:graphicData uri="http://schemas.openxmlformats.org/drawingml/2006/table">
            <a:tbl>
              <a:tblPr/>
              <a:tblGrid>
                <a:gridCol w="5495518">
                  <a:extLst>
                    <a:ext uri="{9D8B030D-6E8A-4147-A177-3AD203B41FA5}">
                      <a16:colId xmlns:a16="http://schemas.microsoft.com/office/drawing/2014/main" val="707400025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163249568"/>
                    </a:ext>
                  </a:extLst>
                </a:gridCol>
                <a:gridCol w="1052422">
                  <a:extLst>
                    <a:ext uri="{9D8B030D-6E8A-4147-A177-3AD203B41FA5}">
                      <a16:colId xmlns:a16="http://schemas.microsoft.com/office/drawing/2014/main" val="4036261925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4100083622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115265015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2050690537"/>
                    </a:ext>
                  </a:extLst>
                </a:gridCol>
                <a:gridCol w="668982">
                  <a:extLst>
                    <a:ext uri="{9D8B030D-6E8A-4147-A177-3AD203B41FA5}">
                      <a16:colId xmlns:a16="http://schemas.microsoft.com/office/drawing/2014/main" val="2035802956"/>
                    </a:ext>
                  </a:extLst>
                </a:gridCol>
                <a:gridCol w="1017916">
                  <a:extLst>
                    <a:ext uri="{9D8B030D-6E8A-4147-A177-3AD203B41FA5}">
                      <a16:colId xmlns:a16="http://schemas.microsoft.com/office/drawing/2014/main" val="253601401"/>
                    </a:ext>
                  </a:extLst>
                </a:gridCol>
              </a:tblGrid>
              <a:tr h="199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подгруппы КСГ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Стоимость ЛП с учетом дозы на 1 случай (КС и ДС),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Действующий тариф 2021 (без КУС),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Разница между тарифом и стоимостью препаратов, руб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ПРЕДЛОЖЕНИЕ: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981413"/>
                  </a:ext>
                </a:extLst>
              </a:tr>
              <a:tr h="199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вариант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вариант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462279"/>
                  </a:ext>
                </a:extLst>
              </a:tr>
              <a:tr h="397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КЗ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(без КУС)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КЗ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(без КУС)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82900"/>
                  </a:ext>
                </a:extLst>
              </a:tr>
              <a:tr h="40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(графа 2 +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 руб.)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усреднен.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77785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89621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ГИБП и СИ (прочие лекарственные препараты)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22 388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0,76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0,76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22508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(Этанерцепт 50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11 561,03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100 403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1,21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31 561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1,36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35 464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15857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Тоцилизумаб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162 мг  п/к)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14 602,02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97 362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1,32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34 602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375975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(Абатацепт 125 мг п/к)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15 566,25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96 398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1,36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35 566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06720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(Омализумаб 1 флакон)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16 379,67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95 584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1,39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36 380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0016"/>
                  </a:ext>
                </a:extLst>
              </a:tr>
              <a:tr h="253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Апремиласт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(табл. 23  дня введения))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19 142,62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92 821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1,50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39 143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83851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Нетакимаб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20 012,31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91 952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1,53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40 012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1,67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43 611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35188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(Алирокумаб 75-150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21 945,00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90 019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1,60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41 945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42401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Цертолизумаба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пэгол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24 958,09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87 006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1,72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44 958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85358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(Паливизумаб дети 1 флакон)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27 724,58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84 239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1,82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47 725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985806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(Сарилумаб 200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29 154,79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82 809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1,88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49 155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54 596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11308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Омализумаб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флакона)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32 759,34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79 205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2,02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52 759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34006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(Секукинумаб 150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38 015,84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73 948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2,22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58 016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40088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(Дупилумаб 200-300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38 253,60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73 710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2,23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58 254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290"/>
                  </a:ext>
                </a:extLst>
              </a:tr>
              <a:tr h="27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Тофацитиниб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(табл., 28 дней введения))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44 284,81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67 679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2,46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64 285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67 215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34095"/>
                  </a:ext>
                </a:extLst>
              </a:tr>
              <a:tr h="263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(Барицитиниб (табл., 28 дней введения))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44 284,81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67 679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2,46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64 285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059215"/>
                  </a:ext>
                </a:extLst>
              </a:tr>
              <a:tr h="252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Белимумаб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46 983,75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64 980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2,56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66 984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4801514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Адалимумаб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 40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47 762,63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64 201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2,59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67 763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628242"/>
                  </a:ext>
                </a:extLst>
              </a:tr>
              <a:tr h="208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Абатацепт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в/в)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48 228,35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63 736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2,61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68 228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839490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(Омализумаб 3 флакона)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49 139,01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62 825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69 139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00610"/>
                  </a:ext>
                </a:extLst>
              </a:tr>
              <a:tr h="188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Цертолизумаба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пэгол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49 903,87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111 964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62 060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2,67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69 904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46932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10FE99-2171-46F4-9F9A-047DB7FB79B7}"/>
              </a:ext>
            </a:extLst>
          </p:cNvPr>
          <p:cNvSpPr txBox="1">
            <a:spLocks/>
          </p:cNvSpPr>
          <p:nvPr/>
        </p:nvSpPr>
        <p:spPr>
          <a:xfrm>
            <a:off x="152400" y="284987"/>
            <a:ext cx="12192000" cy="466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Круглосуточный стационар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AB4EC-5F1E-4C2A-8E3D-74D90CD63D48}"/>
              </a:ext>
            </a:extLst>
          </p:cNvPr>
          <p:cNvSpPr txBox="1"/>
          <p:nvPr/>
        </p:nvSpPr>
        <p:spPr>
          <a:xfrm>
            <a:off x="0" y="6554621"/>
            <a:ext cx="794766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зеленым цветом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маржинальные препараты при оплате случаев по действующему тарифу</a:t>
            </a:r>
          </a:p>
        </p:txBody>
      </p:sp>
    </p:spTree>
    <p:extLst>
      <p:ext uri="{BB962C8B-B14F-4D97-AF65-F5344CB8AC3E}">
        <p14:creationId xmlns:p14="http://schemas.microsoft.com/office/powerpoint/2010/main" val="25661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E73C1CB-C8A8-46B7-97D4-B3CA743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949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ПРЕДЛОЖЕНИЕ ТФОМС МО ПО РАЗГРУППИРОВКЕ КСГ 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ЛЕЧЕНИЕ С ПРИМЕНЕНИЕМ ГИБП И СИ»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10FE99-2171-46F4-9F9A-047DB7FB79B7}"/>
              </a:ext>
            </a:extLst>
          </p:cNvPr>
          <p:cNvSpPr txBox="1">
            <a:spLocks/>
          </p:cNvSpPr>
          <p:nvPr/>
        </p:nvSpPr>
        <p:spPr>
          <a:xfrm>
            <a:off x="152400" y="323087"/>
            <a:ext cx="12192000" cy="466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Дневной стационар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AAB4EC-5F1E-4C2A-8E3D-74D90CD63D48}"/>
              </a:ext>
            </a:extLst>
          </p:cNvPr>
          <p:cNvSpPr txBox="1"/>
          <p:nvPr/>
        </p:nvSpPr>
        <p:spPr>
          <a:xfrm>
            <a:off x="0" y="6554621"/>
            <a:ext cx="844526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зеленым цветом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маржинальные препараты (с учетом расходов на введение) при оплате случаев по действующему тарифу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F64EDE0-89EA-4C00-829D-99B3AD6A6922}"/>
              </a:ext>
            </a:extLst>
          </p:cNvPr>
          <p:cNvGraphicFramePr>
            <a:graphicFrameLocks noGrp="1"/>
          </p:cNvGraphicFramePr>
          <p:nvPr/>
        </p:nvGraphicFramePr>
        <p:xfrm>
          <a:off x="-5" y="679893"/>
          <a:ext cx="12120115" cy="5768532"/>
        </p:xfrm>
        <a:graphic>
          <a:graphicData uri="http://schemas.openxmlformats.org/drawingml/2006/table">
            <a:tbl>
              <a:tblPr/>
              <a:tblGrid>
                <a:gridCol w="5201733">
                  <a:extLst>
                    <a:ext uri="{9D8B030D-6E8A-4147-A177-3AD203B41FA5}">
                      <a16:colId xmlns:a16="http://schemas.microsoft.com/office/drawing/2014/main" val="2690440543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1172226355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2799909812"/>
                    </a:ext>
                  </a:extLst>
                </a:gridCol>
                <a:gridCol w="1036912">
                  <a:extLst>
                    <a:ext uri="{9D8B030D-6E8A-4147-A177-3AD203B41FA5}">
                      <a16:colId xmlns:a16="http://schemas.microsoft.com/office/drawing/2014/main" val="910929366"/>
                    </a:ext>
                  </a:extLst>
                </a:gridCol>
                <a:gridCol w="961409">
                  <a:extLst>
                    <a:ext uri="{9D8B030D-6E8A-4147-A177-3AD203B41FA5}">
                      <a16:colId xmlns:a16="http://schemas.microsoft.com/office/drawing/2014/main" val="1121144528"/>
                    </a:ext>
                  </a:extLst>
                </a:gridCol>
                <a:gridCol w="961409">
                  <a:extLst>
                    <a:ext uri="{9D8B030D-6E8A-4147-A177-3AD203B41FA5}">
                      <a16:colId xmlns:a16="http://schemas.microsoft.com/office/drawing/2014/main" val="2212502663"/>
                    </a:ext>
                  </a:extLst>
                </a:gridCol>
                <a:gridCol w="961409">
                  <a:extLst>
                    <a:ext uri="{9D8B030D-6E8A-4147-A177-3AD203B41FA5}">
                      <a16:colId xmlns:a16="http://schemas.microsoft.com/office/drawing/2014/main" val="597120000"/>
                    </a:ext>
                  </a:extLst>
                </a:gridCol>
                <a:gridCol w="961409">
                  <a:extLst>
                    <a:ext uri="{9D8B030D-6E8A-4147-A177-3AD203B41FA5}">
                      <a16:colId xmlns:a16="http://schemas.microsoft.com/office/drawing/2014/main" val="4096712621"/>
                    </a:ext>
                  </a:extLst>
                </a:gridCol>
              </a:tblGrid>
              <a:tr h="19660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подгруппы КСГ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Стоимость ЛП с учетом дозы на 1 случай (КС и ДС),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Действующий тариф 2021 (без КУС),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Разница между тарифом и стоимостью препаратов, руб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ПРЕДЛОЖЕНИЕ: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15481"/>
                  </a:ext>
                </a:extLst>
              </a:tr>
              <a:tr h="196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вариант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вариант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361446"/>
                  </a:ext>
                </a:extLst>
              </a:tr>
              <a:tr h="39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КЗ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ДС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Тариф,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КЗ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Тариф, 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29024"/>
                  </a:ext>
                </a:extLst>
              </a:tr>
              <a:tr h="39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(графа 2 +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 руб.)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усреднен.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54387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75102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ГИБП и СИ (прочие лекарственные препараты)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0,68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0,68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10 000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1316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(Этанерцепт 50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11 561,03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132 716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1,46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21 561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1,72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25 478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916956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(Тоцилизумаб 162 мг  п/к)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14 602,02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129 675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1,66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24 602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77625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Абатацепт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125 мг п/к)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15 566,25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128 711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1,73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25 566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25343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(Омализумаб 1 флакон)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16 379,67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127 897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1,78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26 380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83877"/>
                  </a:ext>
                </a:extLst>
              </a:tr>
              <a:tr h="23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Апремиласт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(табл. 23  дня введения))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19 142,62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125 134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1,97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29 143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132142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(Нетакимаб 120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20 012,31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124 265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2,03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30 012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2,28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33 699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79637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(Алирокумаб 75-150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21 945,00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122 332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2,16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31 945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11477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(Цертолизумаба пэгол 200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24 958,09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119 319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2,36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34 958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576854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(Паливизумаб дети 1 флакон)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27 724,58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116 552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2,55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37 725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14282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(Сарилумаб 200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29 154,79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115 122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2,64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39 155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3,01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44 549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09229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(Омализумаб 2 флакона)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32 759,34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111 518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2,89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42 759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42998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(Секукинумаб 150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38 015,84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106 261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3,24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48 016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28623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(Дупилумаб 200-300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38 253,60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106 023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3,26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48 254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07053"/>
                  </a:ext>
                </a:extLst>
              </a:tr>
              <a:tr h="317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(Тофацитиниб (табл., 28 дней введения))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44 284,81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99 992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3,66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54 285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3,86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57 199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1779"/>
                  </a:ext>
                </a:extLst>
              </a:tr>
              <a:tr h="23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Барицитиниб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(табл., 28 дней введения))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44 284,81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99 992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3,66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54 285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811682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Белимумаб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46 983,75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97 293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3,85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56 984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13835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Адалимумаб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 40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47 762,63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96 514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3,90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57 763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06890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Абатацепт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в/в)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48 228,35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96 049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3,93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58 228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879088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Омализумаб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 флакона)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49 139,01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95 138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3,99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59 139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28889"/>
                  </a:ext>
                </a:extLst>
              </a:tr>
              <a:tr h="19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 с применением  ГИБП и СИ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Цертолизумаба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пэгол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400 мг)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49 903,87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144 277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94 373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4,04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59 904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6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0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2574DC-7A58-4BA1-A79E-1EBE3752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575"/>
            <a:ext cx="8596668" cy="44977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Отнесение производится ИЗХОДЯ ИЗ:</a:t>
            </a:r>
          </a:p>
          <a:p>
            <a:pPr marL="0" indent="0">
              <a:buNone/>
            </a:pPr>
            <a:r>
              <a:rPr lang="ru-RU" dirty="0"/>
              <a:t> -   комбинации ДКК из диапазона «gsh001»-«gsh121»</a:t>
            </a:r>
          </a:p>
          <a:p>
            <a:pPr>
              <a:buFontTx/>
              <a:buChar char="-"/>
            </a:pPr>
            <a:r>
              <a:rPr lang="ru-RU" dirty="0"/>
              <a:t>соответствующего МНН лекарственного препарата</a:t>
            </a:r>
          </a:p>
          <a:p>
            <a:pPr>
              <a:buFontTx/>
              <a:buChar char="-"/>
            </a:pPr>
            <a:r>
              <a:rPr lang="ru-RU" dirty="0"/>
              <a:t>наименованию и описанию схемы </a:t>
            </a:r>
          </a:p>
          <a:p>
            <a:pPr>
              <a:buFontTx/>
              <a:buChar char="-"/>
            </a:pPr>
            <a:r>
              <a:rPr lang="ru-RU" dirty="0"/>
              <a:t>количества дней введения в соответствии со справочником «ГИБП, схемы ЛТ»</a:t>
            </a:r>
          </a:p>
          <a:p>
            <a:pPr>
              <a:buFontTx/>
              <a:buChar char="-"/>
            </a:pPr>
            <a:r>
              <a:rPr lang="ru-RU" dirty="0"/>
              <a:t>кода возраста «5» (от 0 дней до 18 лет) или «6» (старше 18 лет).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sz="1500" i="1" dirty="0"/>
              <a:t>Код возраста применяется в случае, если лекарственный препарат в соответствии с инструкцией по применению назначается в дозе из расчёта на кг веса (мг/кг), и данная дозировка совпадает для пациентов в возрасте от 0 дней до 18 лет и пациентов старше 18 лет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b="1" dirty="0"/>
              <a:t>Периодичность подачи счетов на оплату</a:t>
            </a:r>
          </a:p>
          <a:p>
            <a:pPr marL="0" indent="0">
              <a:buNone/>
            </a:pPr>
            <a:r>
              <a:rPr lang="ru-RU" dirty="0"/>
              <a:t> – в соответствии с инструкцией к лекарственному препарату и клиническими рекомендациями по соответствующей нозологии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DF12B2A-4364-45F7-94B2-77E5276DA3D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164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КСГ st36.028-st36.047 и ds36.015-ds36.034 «Лечение с применением генно-инженерных биологических препаратов и селективных иммунодепрессантов (уровни 1-20)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FFEFA6-E7D7-49CE-9D18-FF719836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/>
          <a:lstStyle/>
          <a:p>
            <a:r>
              <a:rPr lang="ru-RU" dirty="0"/>
              <a:t>Выбор КСГ для оплаты случая лечения осуществляется по общим правилам. В ряде случаев стоимость КСГ, определенной по коду основного заболевания, превышает стоимость КСГ с применением генно-инженерных биологических препаратов и селективных иммунодепрессантов (далее – ГИБП и СИ), оплата в данном случае осуществляется по КСГ, </a:t>
            </a:r>
            <a:r>
              <a:rPr lang="ru-RU" u="sng" dirty="0"/>
              <a:t>определенной по коду услуги.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BD7E3-00CC-4040-BEB5-7EB1069866E4}"/>
              </a:ext>
            </a:extLst>
          </p:cNvPr>
          <p:cNvSpPr txBox="1"/>
          <p:nvPr/>
        </p:nvSpPr>
        <p:spPr>
          <a:xfrm>
            <a:off x="9274002" y="2844225"/>
            <a:ext cx="2663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Calibri"/>
              </a:rPr>
              <a:t>!  </a:t>
            </a:r>
            <a:r>
              <a:rPr lang="ru-RU" sz="3200" b="1" dirty="0">
                <a:solidFill>
                  <a:srgbClr val="C00000"/>
                </a:solidFill>
                <a:latin typeface="Calibri"/>
              </a:rPr>
              <a:t>в приоритете код услуги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D3BDA7F-3DD9-410C-A979-B934BACDA94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164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КСГ st36.028-st36.047 и ds36.015-ds36.034 «Лечение с применением генно-инженерных биологических препаратов и селективных иммунодепрессантов (уровни 1-20)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1045F5-F3CE-4A13-A484-1E4DF252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12" y="1513597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Указанные КСГ применяются для оплаты проведения инициации или замены ГИБП и СИ для заболеваний и состояний, по которым </a:t>
            </a:r>
            <a:r>
              <a:rPr lang="ru-RU" dirty="0">
                <a:highlight>
                  <a:srgbClr val="FFFF00"/>
                </a:highlight>
              </a:rPr>
              <a:t>не предусмотрена </a:t>
            </a:r>
            <a:r>
              <a:rPr lang="ru-RU" dirty="0"/>
              <a:t>инициация или замена ГИПБ и СИ, либо предусмотрено назначение только ГИБП без возможности применения СИ, в рамках оказания </a:t>
            </a:r>
            <a:r>
              <a:rPr lang="ru-RU" dirty="0">
                <a:highlight>
                  <a:srgbClr val="FFFF00"/>
                </a:highlight>
              </a:rPr>
              <a:t>ВМП</a:t>
            </a:r>
            <a:r>
              <a:rPr lang="ru-RU" dirty="0"/>
              <a:t>.</a:t>
            </a:r>
          </a:p>
          <a:p>
            <a:r>
              <a:rPr lang="ru-RU" dirty="0"/>
              <a:t>Необходимо отметить, что </a:t>
            </a:r>
            <a:r>
              <a:rPr lang="ru-RU" dirty="0" err="1"/>
              <a:t>поликомпонентная</a:t>
            </a:r>
            <a:r>
              <a:rPr lang="ru-RU" dirty="0"/>
              <a:t> лекарственная терапия с включением (инициацией и заменой) ГИБП и СИ предполагает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возможность повторной госпитализации</a:t>
            </a:r>
            <a:r>
              <a:rPr lang="ru-RU" dirty="0"/>
              <a:t>, требующейся в связи с применением насыщающих доз в соответствии с инструкцией по применению лекарственного препарата как в рамках модели КСГ, так и при оказании ВМП.</a:t>
            </a:r>
          </a:p>
          <a:p>
            <a:r>
              <a:rPr lang="ru-RU" dirty="0"/>
              <a:t>Отнесение к данным КСГ производится по следующим комбинациям:</a:t>
            </a:r>
          </a:p>
          <a:p>
            <a:r>
              <a:rPr lang="ru-RU" dirty="0"/>
              <a:t>   - кода МКБ-10, кода возраста «6» (старше 18 лет) и кода иного классификационного критерия «</a:t>
            </a:r>
            <a:r>
              <a:rPr lang="ru-RU" dirty="0" err="1"/>
              <a:t>in</a:t>
            </a:r>
            <a:r>
              <a:rPr lang="ru-RU" dirty="0"/>
              <a:t>»*, соответствующего терапии с инициацией или заменой генно-инженерных биологических лекарственных препаратов или селективных иммунодепрессантов;</a:t>
            </a:r>
          </a:p>
          <a:p>
            <a:r>
              <a:rPr lang="ru-RU" dirty="0"/>
              <a:t>   - кода МКБ-10, кода возраста «6» (старше 18 лет) и кода иного классификационного критерия «</a:t>
            </a:r>
            <a:r>
              <a:rPr lang="ru-RU" dirty="0" err="1"/>
              <a:t>inс</a:t>
            </a:r>
            <a:r>
              <a:rPr lang="ru-RU" dirty="0"/>
              <a:t>»*, соответствующего терапии с инициацией или заменой селективных иммунодепрессантов;</a:t>
            </a:r>
          </a:p>
          <a:p>
            <a:r>
              <a:rPr lang="ru-RU" dirty="0"/>
              <a:t>   - кода МКБ-10 и кода иного классификационного критерия «</a:t>
            </a:r>
            <a:r>
              <a:rPr lang="ru-RU" dirty="0" err="1"/>
              <a:t>in</a:t>
            </a:r>
            <a:r>
              <a:rPr lang="ru-RU" dirty="0"/>
              <a:t>»*, соответствующего терапии с инициацией или заменой генно-инженерных биологических лекарственных препаратов или селективных иммунодепрессантов.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F980E3-F257-49FF-A963-B6540A25F604}"/>
              </a:ext>
            </a:extLst>
          </p:cNvPr>
          <p:cNvSpPr/>
          <p:nvPr/>
        </p:nvSpPr>
        <p:spPr>
          <a:xfrm>
            <a:off x="388690" y="5840646"/>
            <a:ext cx="9669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ds36.014</a:t>
            </a:r>
            <a:r>
              <a:rPr lang="ru-RU" dirty="0"/>
              <a:t>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 (инициация)</a:t>
            </a:r>
            <a:r>
              <a:rPr lang="ru-RU" dirty="0"/>
              <a:t>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4,100</a:t>
            </a:r>
            <a:r>
              <a:rPr lang="ru-RU" b="1" dirty="0"/>
              <a:t> -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13,00%  -</a:t>
            </a:r>
            <a:r>
              <a:rPr lang="ru-RU" b="1" dirty="0"/>
              <a:t>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64 019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C4892E-A4C6-4003-B35E-7959858E1C4A}"/>
              </a:ext>
            </a:extLst>
          </p:cNvPr>
          <p:cNvSpPr/>
          <p:nvPr/>
        </p:nvSpPr>
        <p:spPr>
          <a:xfrm>
            <a:off x="388689" y="6178547"/>
            <a:ext cx="11339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st36.027</a:t>
            </a:r>
            <a:r>
              <a:rPr lang="ru-RU" dirty="0"/>
              <a:t>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 (инициация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b="1" dirty="0"/>
              <a:t>  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3,17</a:t>
            </a:r>
            <a:r>
              <a:rPr lang="ru-RU" b="1" dirty="0"/>
              <a:t> -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34,50%</a:t>
            </a:r>
            <a:r>
              <a:rPr lang="ru-RU" b="1" dirty="0"/>
              <a:t>  -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84 677 (тариф 2 уровень КС)</a:t>
            </a:r>
            <a:r>
              <a:rPr lang="ru-RU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7118F-5603-4C03-A241-C9230C2E54C2}"/>
              </a:ext>
            </a:extLst>
          </p:cNvPr>
          <p:cNvSpPr txBox="1"/>
          <p:nvPr/>
        </p:nvSpPr>
        <p:spPr>
          <a:xfrm>
            <a:off x="9064276" y="1822025"/>
            <a:ext cx="2663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Calibri"/>
              </a:rPr>
              <a:t>!  </a:t>
            </a:r>
            <a:r>
              <a:rPr lang="ru-RU" sz="1600" b="1" dirty="0">
                <a:solidFill>
                  <a:srgbClr val="C00000"/>
                </a:solidFill>
                <a:latin typeface="Calibri"/>
              </a:rPr>
              <a:t>В случаях отсутствия модели в ВМП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5CA1C2-8853-495C-BD75-CAABEFB84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67365"/>
              </p:ext>
            </p:extLst>
          </p:nvPr>
        </p:nvGraphicFramePr>
        <p:xfrm>
          <a:off x="230543" y="5502745"/>
          <a:ext cx="10289252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360">
                  <a:extLst>
                    <a:ext uri="{9D8B030D-6E8A-4147-A177-3AD203B41FA5}">
                      <a16:colId xmlns:a16="http://schemas.microsoft.com/office/drawing/2014/main" val="789386617"/>
                    </a:ext>
                  </a:extLst>
                </a:gridCol>
                <a:gridCol w="9378892">
                  <a:extLst>
                    <a:ext uri="{9D8B030D-6E8A-4147-A177-3AD203B41FA5}">
                      <a16:colId xmlns:a16="http://schemas.microsoft.com/office/drawing/2014/main" val="2479171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* </a:t>
                      </a:r>
                      <a:r>
                        <a:rPr lang="en-US" sz="1100" u="none" strike="noStrike" dirty="0">
                          <a:effectLst/>
                        </a:rPr>
                        <a:t>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Терапия с инициацией или заменой генно-инженерных биологических лекарственных препаратов или селективных иммунодепрессантов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9072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* </a:t>
                      </a:r>
                      <a:r>
                        <a:rPr lang="en-US" sz="1100" u="none" strike="noStrike" dirty="0">
                          <a:effectLst/>
                        </a:rPr>
                        <a:t>in</a:t>
                      </a:r>
                      <a:r>
                        <a:rPr lang="ru-RU" sz="1100" u="none" strike="noStrike" dirty="0">
                          <a:effectLst/>
                        </a:rPr>
                        <a:t>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Терапия с инициацией или заменой селективных иммунодепрессантов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49093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254E98E-A2FD-433E-AE6A-3814A55FC6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164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КСГ st36.027 и ds36.014 «Лечение с применением генно-инженерных биологических препаратов и селективных иммунодепрессантов (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77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е слайды">
  <a:themeElements>
    <a:clrScheme name="Biocad Color">
      <a:dk1>
        <a:srgbClr val="000000"/>
      </a:dk1>
      <a:lt1>
        <a:srgbClr val="FFFFFF"/>
      </a:lt1>
      <a:dk2>
        <a:srgbClr val="1A1924"/>
      </a:dk2>
      <a:lt2>
        <a:srgbClr val="F1F6FC"/>
      </a:lt2>
      <a:accent1>
        <a:srgbClr val="0F2654"/>
      </a:accent1>
      <a:accent2>
        <a:srgbClr val="0066BA"/>
      </a:accent2>
      <a:accent3>
        <a:srgbClr val="29C278"/>
      </a:accent3>
      <a:accent4>
        <a:srgbClr val="8CEBC7"/>
      </a:accent4>
      <a:accent5>
        <a:srgbClr val="298285"/>
      </a:accent5>
      <a:accent6>
        <a:srgbClr val="FA6369"/>
      </a:accent6>
      <a:hlink>
        <a:srgbClr val="8F4573"/>
      </a:hlink>
      <a:folHlink>
        <a:srgbClr val="402985"/>
      </a:folHlink>
    </a:clrScheme>
    <a:fontScheme name="Другая 5">
      <a:majorFont>
        <a:latin typeface="Biocad Display"/>
        <a:ea typeface=""/>
        <a:cs typeface=""/>
      </a:majorFont>
      <a:minorFont>
        <a:latin typeface="Biocad Displa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слайды">
  <a:themeElements>
    <a:clrScheme name="Biocad Color">
      <a:dk1>
        <a:srgbClr val="000000"/>
      </a:dk1>
      <a:lt1>
        <a:srgbClr val="FFFFFF"/>
      </a:lt1>
      <a:dk2>
        <a:srgbClr val="1A1924"/>
      </a:dk2>
      <a:lt2>
        <a:srgbClr val="F1F6FC"/>
      </a:lt2>
      <a:accent1>
        <a:srgbClr val="0F2654"/>
      </a:accent1>
      <a:accent2>
        <a:srgbClr val="0066BA"/>
      </a:accent2>
      <a:accent3>
        <a:srgbClr val="29C278"/>
      </a:accent3>
      <a:accent4>
        <a:srgbClr val="8CEBC7"/>
      </a:accent4>
      <a:accent5>
        <a:srgbClr val="298285"/>
      </a:accent5>
      <a:accent6>
        <a:srgbClr val="FA6369"/>
      </a:accent6>
      <a:hlink>
        <a:srgbClr val="8F4573"/>
      </a:hlink>
      <a:folHlink>
        <a:srgbClr val="402985"/>
      </a:folHlink>
    </a:clrScheme>
    <a:fontScheme name="Другая 5">
      <a:majorFont>
        <a:latin typeface="Biocad Display"/>
        <a:ea typeface=""/>
        <a:cs typeface=""/>
      </a:majorFont>
      <a:minorFont>
        <a:latin typeface="Biocad Displa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сновные слайды">
  <a:themeElements>
    <a:clrScheme name="Biocad Color">
      <a:dk1>
        <a:srgbClr val="000000"/>
      </a:dk1>
      <a:lt1>
        <a:srgbClr val="FFFFFF"/>
      </a:lt1>
      <a:dk2>
        <a:srgbClr val="1A1924"/>
      </a:dk2>
      <a:lt2>
        <a:srgbClr val="F1F6FC"/>
      </a:lt2>
      <a:accent1>
        <a:srgbClr val="0F2654"/>
      </a:accent1>
      <a:accent2>
        <a:srgbClr val="0066BA"/>
      </a:accent2>
      <a:accent3>
        <a:srgbClr val="29C278"/>
      </a:accent3>
      <a:accent4>
        <a:srgbClr val="8CEBC7"/>
      </a:accent4>
      <a:accent5>
        <a:srgbClr val="298285"/>
      </a:accent5>
      <a:accent6>
        <a:srgbClr val="FA6369"/>
      </a:accent6>
      <a:hlink>
        <a:srgbClr val="8F4573"/>
      </a:hlink>
      <a:folHlink>
        <a:srgbClr val="402985"/>
      </a:folHlink>
    </a:clrScheme>
    <a:fontScheme name="Другая 5">
      <a:majorFont>
        <a:latin typeface="Biocad Display"/>
        <a:ea typeface=""/>
        <a:cs typeface=""/>
      </a:majorFont>
      <a:minorFont>
        <a:latin typeface="Biocad Displa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6B39670B2967843A8C18D13002A3236" ma:contentTypeVersion="14" ma:contentTypeDescription="Создание документа." ma:contentTypeScope="" ma:versionID="894406c269245059681fd26c315e3016">
  <xsd:schema xmlns:xsd="http://www.w3.org/2001/XMLSchema" xmlns:xs="http://www.w3.org/2001/XMLSchema" xmlns:p="http://schemas.microsoft.com/office/2006/metadata/properties" xmlns:ns3="146a41d3-d184-4f33-9682-fb0ef25dcdc0" xmlns:ns4="602c7db4-fe3c-42b1-8682-b4bb2c111250" targetNamespace="http://schemas.microsoft.com/office/2006/metadata/properties" ma:root="true" ma:fieldsID="ff86189947602bb29cadbff813c87790" ns3:_="" ns4:_="">
    <xsd:import namespace="146a41d3-d184-4f33-9682-fb0ef25dcdc0"/>
    <xsd:import namespace="602c7db4-fe3c-42b1-8682-b4bb2c1112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a41d3-d184-4f33-9682-fb0ef25dc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7db4-fe3c-42b1-8682-b4bb2c1112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878D05-35F4-4589-BAF5-C0845CE1D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7D404-68A0-47C9-ACB5-2357A4E10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a41d3-d184-4f33-9682-fb0ef25dcdc0"/>
    <ds:schemaRef ds:uri="602c7db4-fe3c-42b1-8682-b4bb2c111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70FC84-029B-483F-AC62-1AB5C1870E10}">
  <ds:schemaRefs>
    <ds:schemaRef ds:uri="http://schemas.microsoft.com/office/2006/metadata/properties"/>
    <ds:schemaRef ds:uri="146a41d3-d184-4f33-9682-fb0ef25dcdc0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02c7db4-fe3c-42b1-8682-b4bb2c111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24296</TotalTime>
  <Words>4573</Words>
  <Application>Microsoft Office PowerPoint</Application>
  <PresentationFormat>Широкоэкранный</PresentationFormat>
  <Paragraphs>1140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8" baseType="lpstr">
      <vt:lpstr>Arial</vt:lpstr>
      <vt:lpstr>Arial Cyr</vt:lpstr>
      <vt:lpstr>Biocad Display</vt:lpstr>
      <vt:lpstr>Calibri</vt:lpstr>
      <vt:lpstr>Cambria Math</vt:lpstr>
      <vt:lpstr>Montserrat</vt:lpstr>
      <vt:lpstr>Noto Sans</vt:lpstr>
      <vt:lpstr>Open Sans</vt:lpstr>
      <vt:lpstr>Tahoma</vt:lpstr>
      <vt:lpstr>Times New Roman</vt:lpstr>
      <vt:lpstr>Trebuchet MS</vt:lpstr>
      <vt:lpstr>Wingdings 3</vt:lpstr>
      <vt:lpstr>Титульные слайды</vt:lpstr>
      <vt:lpstr>Основные слайды</vt:lpstr>
      <vt:lpstr>1_Основные слайды</vt:lpstr>
      <vt:lpstr>Аспект</vt:lpstr>
      <vt:lpstr>Worksheet</vt:lpstr>
      <vt:lpstr>  Оптимизация доступа к лекарственной терапии с применением ГИБП и селективных иммунодепрессантов за счет средств системы ОМС в условиях КС и ДС. Региональная модель  (Основные принципы разгруппировки КСГ, на примере ГИБП)</vt:lpstr>
      <vt:lpstr>Презентация PowerPoint</vt:lpstr>
      <vt:lpstr>Презентация PowerPoint</vt:lpstr>
      <vt:lpstr>ПРЕДЛОЖЕНИЕ ТФОМС МО ПО РАЗГРУППИРОВКЕ КСГ «ЛЕЧЕНИЕ С ПРИМЕНЕНИЕМ ГИБП И СИ» </vt:lpstr>
      <vt:lpstr>ПРЕДЛОЖЕНИЕ ТФОМС МО ПО РАЗГРУППИРОВКЕ КСГ «ЛЕЧЕНИЕ С ПРИМЕНЕНИЕМ ГИБП И СИ» </vt:lpstr>
      <vt:lpstr>ПРЕДЛОЖЕНИЕ ТФОМС МО ПО РАЗГРУППИРОВКЕ КСГ «ЛЕЧЕНИЕ С ПРИМЕНЕНИЕМ ГИБП И СИ»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расходов медицинских организаций для определения затрат на введение лекарственных препаратов при разгруппировке КСГ</vt:lpstr>
      <vt:lpstr>Расчет расходов на лечение (введение препарата)</vt:lpstr>
      <vt:lpstr>Анализ структуры назначений ГИБП в зависимости от возраста</vt:lpstr>
      <vt:lpstr>Круглосуточный стационар, Уровень 1, тариф по фед.КЗ = 6 887 рублей</vt:lpstr>
      <vt:lpstr>Доля ФОТ и прочих затрат =  ФОТ и прочие (руб.) / Новый тариф с разгруппировкой   КЗ в новой группе = Новый тариф с разгруппировкой / БС / ((1-Доля ФОТ и прочие) + Доля ФОТ и прочие * Кспецифики (1) * Кд (1,083)</vt:lpstr>
      <vt:lpstr>Круглосуточный стационар, Уровень 6, тариф по фед.КЗ = 23 252 рублей</vt:lpstr>
      <vt:lpstr>Разгруппировка препаратов с учетом средней массы тела</vt:lpstr>
      <vt:lpstr>Тариф ФФОМС</vt:lpstr>
      <vt:lpstr>Тариф МО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Khlopotkina Irina</dc:creator>
  <cp:lastModifiedBy>Медуница Татьяна Игоревна</cp:lastModifiedBy>
  <cp:revision>193</cp:revision>
  <cp:lastPrinted>2023-07-06T07:52:13Z</cp:lastPrinted>
  <dcterms:created xsi:type="dcterms:W3CDTF">2022-09-05T09:14:10Z</dcterms:created>
  <dcterms:modified xsi:type="dcterms:W3CDTF">2023-10-02T07:34:30Z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0x01010066B39670B2967843A8C18D13002A3236</vt:lpwstr>
  </property>
</Properties>
</file>